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18" r:id="rId1"/>
  </p:sldMasterIdLst>
  <p:notesMasterIdLst>
    <p:notesMasterId r:id="rId3"/>
  </p:notesMasterIdLst>
  <p:handoutMasterIdLst>
    <p:handoutMasterId r:id="rId4"/>
  </p:handoutMasterIdLst>
  <p:sldIdLst>
    <p:sldId id="257" r:id="rId2"/>
  </p:sldIdLst>
  <p:sldSz cx="32918400" cy="21945600"/>
  <p:notesSz cx="7004050" cy="929005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 uri="{2D200454-40CA-4A62-9FC3-DE9A4176ACB9}">
      <p15:notesGuideLst xmlns:p15="http://schemas.microsoft.com/office/powerpoint/2012/main">
        <p15:guide id="1" orient="horz" pos="2926">
          <p15:clr>
            <a:srgbClr val="A4A3A4"/>
          </p15:clr>
        </p15:guide>
        <p15:guide id="2" pos="220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1E4D"/>
    <a:srgbClr val="FCD2AF"/>
    <a:srgbClr val="8B1C3F"/>
    <a:srgbClr val="D9D9D9"/>
    <a:srgbClr val="73FDD6"/>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60" autoAdjust="0"/>
    <p:restoredTop sz="95801" autoAdjust="0"/>
  </p:normalViewPr>
  <p:slideViewPr>
    <p:cSldViewPr>
      <p:cViewPr>
        <p:scale>
          <a:sx n="39" d="100"/>
          <a:sy n="39" d="100"/>
        </p:scale>
        <p:origin x="1240" y="160"/>
      </p:cViewPr>
      <p:guideLst>
        <p:guide orient="horz" pos="6912"/>
        <p:guide pos="10368"/>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69" d="100"/>
          <a:sy n="69" d="100"/>
        </p:scale>
        <p:origin x="-3270" y="-90"/>
      </p:cViewPr>
      <p:guideLst>
        <p:guide orient="horz" pos="2926"/>
        <p:guide pos="2206"/>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5300" cy="46513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967163" y="0"/>
            <a:ext cx="3035300" cy="465138"/>
          </a:xfrm>
          <a:prstGeom prst="rect">
            <a:avLst/>
          </a:prstGeom>
        </p:spPr>
        <p:txBody>
          <a:bodyPr vert="horz" lIns="91440" tIns="45720" rIns="91440" bIns="45720" rtlCol="0"/>
          <a:lstStyle>
            <a:lvl1pPr algn="r">
              <a:defRPr sz="1200"/>
            </a:lvl1pPr>
          </a:lstStyle>
          <a:p>
            <a:fld id="{FF66CDD7-09B6-4BB3-9069-2B95837CCCB2}" type="datetimeFigureOut">
              <a:rPr lang="en-US" smtClean="0"/>
              <a:t>4/14/25</a:t>
            </a:fld>
            <a:endParaRPr lang="en-US" dirty="0"/>
          </a:p>
        </p:txBody>
      </p:sp>
      <p:sp>
        <p:nvSpPr>
          <p:cNvPr id="4" name="Footer Placeholder 3"/>
          <p:cNvSpPr>
            <a:spLocks noGrp="1"/>
          </p:cNvSpPr>
          <p:nvPr>
            <p:ph type="ftr" sz="quarter" idx="2"/>
          </p:nvPr>
        </p:nvSpPr>
        <p:spPr>
          <a:xfrm>
            <a:off x="0" y="8823325"/>
            <a:ext cx="3035300" cy="465138"/>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67163" y="8823325"/>
            <a:ext cx="3035300" cy="465138"/>
          </a:xfrm>
          <a:prstGeom prst="rect">
            <a:avLst/>
          </a:prstGeom>
        </p:spPr>
        <p:txBody>
          <a:bodyPr vert="horz" lIns="91440" tIns="45720" rIns="91440" bIns="45720" rtlCol="0" anchor="b"/>
          <a:lstStyle>
            <a:lvl1pPr algn="r">
              <a:defRPr sz="1200"/>
            </a:lvl1pPr>
          </a:lstStyle>
          <a:p>
            <a:fld id="{0479BA33-46DD-4DE6-9BEC-D9D96B7B704D}" type="slidenum">
              <a:rPr lang="en-US" smtClean="0"/>
              <a:t>‹#›</a:t>
            </a:fld>
            <a:endParaRPr lang="en-US" dirty="0"/>
          </a:p>
        </p:txBody>
      </p:sp>
    </p:spTree>
    <p:extLst>
      <p:ext uri="{BB962C8B-B14F-4D97-AF65-F5344CB8AC3E}">
        <p14:creationId xmlns:p14="http://schemas.microsoft.com/office/powerpoint/2010/main" val="7867403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3.jpe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5300"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67163" y="0"/>
            <a:ext cx="3035300" cy="465138"/>
          </a:xfrm>
          <a:prstGeom prst="rect">
            <a:avLst/>
          </a:prstGeom>
        </p:spPr>
        <p:txBody>
          <a:bodyPr vert="horz" lIns="91440" tIns="45720" rIns="91440" bIns="45720" rtlCol="0"/>
          <a:lstStyle>
            <a:lvl1pPr algn="r">
              <a:defRPr sz="1200"/>
            </a:lvl1pPr>
          </a:lstStyle>
          <a:p>
            <a:fld id="{5F1F92BC-6D97-0C4B-8D86-AF0B04A472B0}" type="datetimeFigureOut">
              <a:rPr lang="en-US" smtClean="0"/>
              <a:t>4/14/25</a:t>
            </a:fld>
            <a:endParaRPr lang="en-US"/>
          </a:p>
        </p:txBody>
      </p:sp>
      <p:sp>
        <p:nvSpPr>
          <p:cNvPr id="4" name="Slide Image Placeholder 3"/>
          <p:cNvSpPr>
            <a:spLocks noGrp="1" noRot="1" noChangeAspect="1"/>
          </p:cNvSpPr>
          <p:nvPr>
            <p:ph type="sldImg" idx="2"/>
          </p:nvPr>
        </p:nvSpPr>
        <p:spPr>
          <a:xfrm>
            <a:off x="1150938" y="1162050"/>
            <a:ext cx="4702175" cy="3135313"/>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0088" y="4470400"/>
            <a:ext cx="5603875" cy="365918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4913"/>
            <a:ext cx="3035300" cy="4651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67163" y="8824913"/>
            <a:ext cx="3035300" cy="465137"/>
          </a:xfrm>
          <a:prstGeom prst="rect">
            <a:avLst/>
          </a:prstGeom>
        </p:spPr>
        <p:txBody>
          <a:bodyPr vert="horz" lIns="91440" tIns="45720" rIns="91440" bIns="45720" rtlCol="0" anchor="b"/>
          <a:lstStyle>
            <a:lvl1pPr algn="r">
              <a:defRPr sz="1200"/>
            </a:lvl1pPr>
          </a:lstStyle>
          <a:p>
            <a:fld id="{B5BB8F30-6885-354E-9CD7-C51438DC8CA3}" type="slidenum">
              <a:rPr lang="en-US" smtClean="0"/>
              <a:t>‹#›</a:t>
            </a:fld>
            <a:endParaRPr lang="en-US"/>
          </a:p>
        </p:txBody>
      </p:sp>
    </p:spTree>
    <p:extLst>
      <p:ext uri="{BB962C8B-B14F-4D97-AF65-F5344CB8AC3E}">
        <p14:creationId xmlns:p14="http://schemas.microsoft.com/office/powerpoint/2010/main" val="2121951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BB8F30-6885-354E-9CD7-C51438DC8CA3}" type="slidenum">
              <a:rPr lang="en-US" smtClean="0"/>
              <a:t>1</a:t>
            </a:fld>
            <a:endParaRPr lang="en-US"/>
          </a:p>
        </p:txBody>
      </p:sp>
    </p:spTree>
    <p:extLst>
      <p:ext uri="{BB962C8B-B14F-4D97-AF65-F5344CB8AC3E}">
        <p14:creationId xmlns:p14="http://schemas.microsoft.com/office/powerpoint/2010/main" val="4089065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5D6BDF-9D0E-4E2B-85B8-D8F4790360C9}" type="datetimeFigureOut">
              <a:rPr lang="en-US" smtClean="0"/>
              <a:t>4/14/25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551885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5D6BDF-9D0E-4E2B-85B8-D8F4790360C9}" type="datetimeFigureOut">
              <a:rPr lang="en-US" smtClean="0"/>
              <a:t>4/14/25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1818316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5D6BDF-9D0E-4E2B-85B8-D8F4790360C9}" type="datetimeFigureOut">
              <a:rPr lang="en-US" smtClean="0"/>
              <a:t>4/14/25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29979069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5" name="Rectangle 14"/>
          <p:cNvSpPr/>
          <p:nvPr userDrawn="1"/>
        </p:nvSpPr>
        <p:spPr>
          <a:xfrm>
            <a:off x="32369760" y="0"/>
            <a:ext cx="548640" cy="219456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endParaRPr lang="en-US" dirty="0"/>
          </a:p>
        </p:txBody>
      </p:sp>
      <p:sp>
        <p:nvSpPr>
          <p:cNvPr id="16" name="Rectangle 15"/>
          <p:cNvSpPr/>
          <p:nvPr userDrawn="1"/>
        </p:nvSpPr>
        <p:spPr>
          <a:xfrm>
            <a:off x="-2" y="0"/>
            <a:ext cx="548640" cy="219456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endParaRPr lang="en-US" dirty="0"/>
          </a:p>
        </p:txBody>
      </p:sp>
      <p:sp>
        <p:nvSpPr>
          <p:cNvPr id="17" name="Rectangle 16"/>
          <p:cNvSpPr/>
          <p:nvPr userDrawn="1"/>
        </p:nvSpPr>
        <p:spPr>
          <a:xfrm>
            <a:off x="0" y="0"/>
            <a:ext cx="32918400" cy="2743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endParaRPr lang="en-US" dirty="0"/>
          </a:p>
        </p:txBody>
      </p:sp>
      <p:sp>
        <p:nvSpPr>
          <p:cNvPr id="18" name="Rectangle 17"/>
          <p:cNvSpPr/>
          <p:nvPr userDrawn="1"/>
        </p:nvSpPr>
        <p:spPr>
          <a:xfrm>
            <a:off x="0" y="19202400"/>
            <a:ext cx="32918400" cy="27432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endParaRPr lang="en-US" dirty="0"/>
          </a:p>
        </p:txBody>
      </p:sp>
      <p:sp>
        <p:nvSpPr>
          <p:cNvPr id="11" name="Instructions"/>
          <p:cNvSpPr/>
          <p:nvPr userDrawn="1"/>
        </p:nvSpPr>
        <p:spPr>
          <a:xfrm>
            <a:off x="-7680960" y="0"/>
            <a:ext cx="7132320" cy="21945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2428" tIns="122428" rIns="122428" bIns="122428"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spcBef>
                <a:spcPts val="0"/>
              </a:spcBef>
              <a:spcAft>
                <a:spcPts val="1286"/>
              </a:spcAft>
            </a:pPr>
            <a:r>
              <a:rPr lang="en-US" sz="4700" dirty="0">
                <a:solidFill>
                  <a:srgbClr val="7F7F7F"/>
                </a:solidFill>
                <a:latin typeface="Calibri" pitchFamily="34" charset="0"/>
                <a:cs typeface="Calibri" panose="020F0502020204030204" pitchFamily="34" charset="0"/>
              </a:rPr>
              <a:t>Poster Print Size:</a:t>
            </a:r>
            <a:endParaRPr sz="4700" dirty="0">
              <a:solidFill>
                <a:srgbClr val="7F7F7F"/>
              </a:solidFill>
              <a:latin typeface="Calibri" pitchFamily="34" charset="0"/>
              <a:cs typeface="Calibri" panose="020F0502020204030204" pitchFamily="34" charset="0"/>
            </a:endParaRPr>
          </a:p>
          <a:p>
            <a:pPr lvl="0">
              <a:spcBef>
                <a:spcPts val="0"/>
              </a:spcBef>
              <a:spcAft>
                <a:spcPts val="1286"/>
              </a:spcAft>
            </a:pPr>
            <a:r>
              <a:rPr lang="en-US" sz="3300" dirty="0">
                <a:solidFill>
                  <a:srgbClr val="7F7F7F"/>
                </a:solidFill>
                <a:latin typeface="Calibri" pitchFamily="34" charset="0"/>
                <a:cs typeface="Calibri" panose="020F0502020204030204" pitchFamily="34" charset="0"/>
              </a:rPr>
              <a:t>This poster template is 24” high by 36” wide. It can be used to print any poster with a 2:3 aspect ratio including 36x54 and 48x72.</a:t>
            </a:r>
          </a:p>
          <a:p>
            <a:pPr lvl="0">
              <a:spcBef>
                <a:spcPts val="0"/>
              </a:spcBef>
              <a:spcAft>
                <a:spcPts val="1286"/>
              </a:spcAft>
            </a:pPr>
            <a:r>
              <a:rPr lang="en-US" sz="4700" dirty="0">
                <a:solidFill>
                  <a:srgbClr val="7F7F7F"/>
                </a:solidFill>
                <a:latin typeface="Calibri" pitchFamily="34" charset="0"/>
                <a:cs typeface="Calibri" panose="020F0502020204030204" pitchFamily="34" charset="0"/>
              </a:rPr>
              <a:t>Placeholders</a:t>
            </a:r>
            <a:r>
              <a:rPr sz="4700" dirty="0">
                <a:solidFill>
                  <a:srgbClr val="7F7F7F"/>
                </a:solidFill>
                <a:latin typeface="Calibri" pitchFamily="34" charset="0"/>
                <a:cs typeface="Calibri" panose="020F0502020204030204" pitchFamily="34" charset="0"/>
              </a:rPr>
              <a:t>:</a:t>
            </a:r>
          </a:p>
          <a:p>
            <a:pPr lvl="0">
              <a:spcBef>
                <a:spcPts val="0"/>
              </a:spcBef>
              <a:spcAft>
                <a:spcPts val="1286"/>
              </a:spcAft>
            </a:pPr>
            <a:r>
              <a:rPr sz="3300" dirty="0">
                <a:solidFill>
                  <a:srgbClr val="7F7F7F"/>
                </a:solidFill>
                <a:latin typeface="Calibri" pitchFamily="34" charset="0"/>
                <a:cs typeface="Calibri" panose="020F0502020204030204" pitchFamily="34" charset="0"/>
              </a:rPr>
              <a:t>The </a:t>
            </a:r>
            <a:r>
              <a:rPr lang="en-US" sz="3300" dirty="0">
                <a:solidFill>
                  <a:srgbClr val="7F7F7F"/>
                </a:solidFill>
                <a:latin typeface="Calibri" pitchFamily="34" charset="0"/>
                <a:cs typeface="Calibri" panose="020F0502020204030204" pitchFamily="34" charset="0"/>
              </a:rPr>
              <a:t>various elements included</a:t>
            </a:r>
            <a:r>
              <a:rPr sz="3300" dirty="0">
                <a:solidFill>
                  <a:srgbClr val="7F7F7F"/>
                </a:solidFill>
                <a:latin typeface="Calibri" pitchFamily="34" charset="0"/>
                <a:cs typeface="Calibri" panose="020F0502020204030204" pitchFamily="34" charset="0"/>
              </a:rPr>
              <a:t> in this </a:t>
            </a:r>
            <a:r>
              <a:rPr lang="en-US" sz="3300" dirty="0">
                <a:solidFill>
                  <a:srgbClr val="7F7F7F"/>
                </a:solidFill>
                <a:latin typeface="Calibri" pitchFamily="34" charset="0"/>
                <a:cs typeface="Calibri" panose="020F0502020204030204" pitchFamily="34" charset="0"/>
              </a:rPr>
              <a:t>poster are ones</a:t>
            </a:r>
            <a:r>
              <a:rPr lang="en-US" sz="3300" baseline="0" dirty="0">
                <a:solidFill>
                  <a:srgbClr val="7F7F7F"/>
                </a:solidFill>
                <a:latin typeface="Calibri" pitchFamily="34" charset="0"/>
                <a:cs typeface="Calibri" panose="020F0502020204030204" pitchFamily="34" charset="0"/>
              </a:rPr>
              <a:t> we often see in medical, research, and scientific posters.</a:t>
            </a:r>
            <a:r>
              <a:rPr sz="3300" dirty="0">
                <a:solidFill>
                  <a:srgbClr val="7F7F7F"/>
                </a:solidFill>
                <a:latin typeface="Calibri" pitchFamily="34" charset="0"/>
                <a:cs typeface="Calibri" panose="020F0502020204030204" pitchFamily="34" charset="0"/>
              </a:rPr>
              <a:t> </a:t>
            </a:r>
            <a:r>
              <a:rPr lang="en-US" sz="3300" dirty="0">
                <a:solidFill>
                  <a:srgbClr val="7F7F7F"/>
                </a:solidFill>
                <a:latin typeface="Calibri" pitchFamily="34" charset="0"/>
                <a:cs typeface="Calibri" panose="020F0502020204030204" pitchFamily="34" charset="0"/>
              </a:rPr>
              <a:t>Feel</a:t>
            </a:r>
            <a:r>
              <a:rPr lang="en-US" sz="3300" baseline="0" dirty="0">
                <a:solidFill>
                  <a:srgbClr val="7F7F7F"/>
                </a:solidFill>
                <a:latin typeface="Calibri" pitchFamily="34" charset="0"/>
                <a:cs typeface="Calibri" panose="020F0502020204030204" pitchFamily="34" charset="0"/>
              </a:rPr>
              <a:t> free to edit, move,  add, and delete items, or change the layout to suit your needs. Always check with your conference organizer for specific requirements.</a:t>
            </a:r>
          </a:p>
          <a:p>
            <a:pPr lvl="0">
              <a:spcBef>
                <a:spcPts val="0"/>
              </a:spcBef>
              <a:spcAft>
                <a:spcPts val="1286"/>
              </a:spcAft>
            </a:pPr>
            <a:r>
              <a:rPr lang="en-US" sz="4700" dirty="0">
                <a:solidFill>
                  <a:srgbClr val="7F7F7F"/>
                </a:solidFill>
                <a:latin typeface="Calibri" pitchFamily="34" charset="0"/>
                <a:cs typeface="Calibri" panose="020F0502020204030204" pitchFamily="34" charset="0"/>
              </a:rPr>
              <a:t>Image</a:t>
            </a:r>
            <a:r>
              <a:rPr lang="en-US" sz="4700" baseline="0" dirty="0">
                <a:solidFill>
                  <a:srgbClr val="7F7F7F"/>
                </a:solidFill>
                <a:latin typeface="Calibri" pitchFamily="34" charset="0"/>
                <a:cs typeface="Calibri" panose="020F0502020204030204" pitchFamily="34" charset="0"/>
              </a:rPr>
              <a:t> Quality</a:t>
            </a:r>
            <a:r>
              <a:rPr lang="en-US" sz="4700" dirty="0">
                <a:solidFill>
                  <a:srgbClr val="7F7F7F"/>
                </a:solidFill>
                <a:latin typeface="Calibri" pitchFamily="34" charset="0"/>
                <a:cs typeface="Calibri" panose="020F0502020204030204" pitchFamily="34" charset="0"/>
              </a:rPr>
              <a:t>:</a:t>
            </a:r>
          </a:p>
          <a:p>
            <a:pPr lvl="0">
              <a:spcBef>
                <a:spcPts val="0"/>
              </a:spcBef>
              <a:spcAft>
                <a:spcPts val="1286"/>
              </a:spcAft>
            </a:pPr>
            <a:r>
              <a:rPr lang="en-US" sz="3300" dirty="0">
                <a:solidFill>
                  <a:srgbClr val="7F7F7F"/>
                </a:solidFill>
                <a:latin typeface="Calibri" pitchFamily="34" charset="0"/>
                <a:cs typeface="Calibri" panose="020F0502020204030204" pitchFamily="34" charset="0"/>
              </a:rPr>
              <a:t>You can place digital photos or logo art in your poster file by selecting the </a:t>
            </a:r>
            <a:r>
              <a:rPr lang="en-US" sz="3300" b="1" dirty="0">
                <a:solidFill>
                  <a:srgbClr val="7F7F7F"/>
                </a:solidFill>
                <a:latin typeface="Calibri" pitchFamily="34" charset="0"/>
                <a:cs typeface="Calibri" panose="020F0502020204030204" pitchFamily="34" charset="0"/>
              </a:rPr>
              <a:t>Insert, Picture</a:t>
            </a:r>
            <a:r>
              <a:rPr lang="en-US" sz="3300" dirty="0">
                <a:solidFill>
                  <a:srgbClr val="7F7F7F"/>
                </a:solidFill>
                <a:latin typeface="Calibri" pitchFamily="34" charset="0"/>
                <a:cs typeface="Calibri" panose="020F0502020204030204" pitchFamily="34" charset="0"/>
              </a:rPr>
              <a:t> command, or by using standard copy &amp; paste. For best results, all graphic elements should be at least </a:t>
            </a:r>
            <a:r>
              <a:rPr lang="en-US" sz="3300" b="1" dirty="0">
                <a:solidFill>
                  <a:srgbClr val="7F7F7F"/>
                </a:solidFill>
                <a:latin typeface="Calibri" pitchFamily="34" charset="0"/>
                <a:cs typeface="Calibri" panose="020F0502020204030204" pitchFamily="34" charset="0"/>
              </a:rPr>
              <a:t>150-200 pixels per inch in their final printed size</a:t>
            </a:r>
            <a:r>
              <a:rPr lang="en-US" sz="3300" dirty="0">
                <a:solidFill>
                  <a:srgbClr val="7F7F7F"/>
                </a:solidFill>
                <a:latin typeface="Calibri" pitchFamily="34" charset="0"/>
                <a:cs typeface="Calibri" panose="020F0502020204030204" pitchFamily="34" charset="0"/>
              </a:rPr>
              <a:t>. For instance, a 1600 x 1200 pixel</a:t>
            </a:r>
            <a:r>
              <a:rPr lang="en-US" sz="3300" baseline="0" dirty="0">
                <a:solidFill>
                  <a:srgbClr val="7F7F7F"/>
                </a:solidFill>
                <a:latin typeface="Calibri" pitchFamily="34" charset="0"/>
                <a:cs typeface="Calibri" panose="020F0502020204030204" pitchFamily="34" charset="0"/>
              </a:rPr>
              <a:t> photo will usually look fine up to </a:t>
            </a:r>
            <a:r>
              <a:rPr lang="en-US" sz="3300" dirty="0">
                <a:solidFill>
                  <a:srgbClr val="7F7F7F"/>
                </a:solidFill>
                <a:latin typeface="Calibri" pitchFamily="34" charset="0"/>
                <a:cs typeface="Calibri" panose="020F0502020204030204" pitchFamily="34" charset="0"/>
              </a:rPr>
              <a:t>8“-10” wide on your printed poster.</a:t>
            </a:r>
          </a:p>
          <a:p>
            <a:pPr lvl="0">
              <a:spcBef>
                <a:spcPts val="0"/>
              </a:spcBef>
              <a:spcAft>
                <a:spcPts val="1286"/>
              </a:spcAft>
            </a:pPr>
            <a:r>
              <a:rPr lang="en-US" sz="3300" dirty="0">
                <a:solidFill>
                  <a:srgbClr val="7F7F7F"/>
                </a:solidFill>
                <a:latin typeface="Calibri" pitchFamily="34" charset="0"/>
                <a:cs typeface="Calibri" panose="020F0502020204030204" pitchFamily="34" charset="0"/>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p>
          <a:p>
            <a:pPr lvl="0">
              <a:spcBef>
                <a:spcPts val="0"/>
              </a:spcBef>
              <a:spcAft>
                <a:spcPts val="1286"/>
              </a:spcAft>
            </a:pPr>
            <a:r>
              <a:rPr lang="en-US" sz="3300" dirty="0">
                <a:solidFill>
                  <a:srgbClr val="7F7F7F"/>
                </a:solidFill>
                <a:latin typeface="Calibri" pitchFamily="34" charset="0"/>
                <a:cs typeface="Calibri" panose="020F0502020204030204" pitchFamily="34" charset="0"/>
              </a:rPr>
              <a:t>Please note that graphics from websites (such as the logo on your hospital's or university's home page) will only be 72dpi and not suitable for printing.</a:t>
            </a:r>
          </a:p>
          <a:p>
            <a:pPr lvl="0" algn="ctr">
              <a:spcBef>
                <a:spcPts val="0"/>
              </a:spcBef>
              <a:spcAft>
                <a:spcPts val="1286"/>
              </a:spcAft>
            </a:pPr>
            <a:br>
              <a:rPr lang="en-US" sz="2400" dirty="0">
                <a:solidFill>
                  <a:srgbClr val="7F7F7F"/>
                </a:solidFill>
                <a:latin typeface="Calibri" pitchFamily="34" charset="0"/>
                <a:cs typeface="Calibri" panose="020F0502020204030204" pitchFamily="34" charset="0"/>
              </a:rPr>
            </a:br>
            <a:r>
              <a:rPr lang="en-US" sz="2400" dirty="0">
                <a:solidFill>
                  <a:srgbClr val="7F7F7F"/>
                </a:solidFill>
                <a:latin typeface="Calibri" pitchFamily="34" charset="0"/>
                <a:cs typeface="Calibri" panose="020F0502020204030204" pitchFamily="34" charset="0"/>
              </a:rPr>
              <a:t>[This sidebar area does not print.]</a:t>
            </a:r>
          </a:p>
        </p:txBody>
      </p:sp>
      <p:grpSp>
        <p:nvGrpSpPr>
          <p:cNvPr id="12" name="Group 11"/>
          <p:cNvGrpSpPr/>
          <p:nvPr userDrawn="1"/>
        </p:nvGrpSpPr>
        <p:grpSpPr>
          <a:xfrm>
            <a:off x="33467040" y="0"/>
            <a:ext cx="7132320" cy="21945600"/>
            <a:chOff x="33832800" y="0"/>
            <a:chExt cx="12801600" cy="43891200"/>
          </a:xfrm>
        </p:grpSpPr>
        <p:sp>
          <p:nvSpPr>
            <p:cNvPr id="13" name="Instructions"/>
            <p:cNvSpPr/>
            <p:nvPr userDrawn="1"/>
          </p:nvSpPr>
          <p:spPr>
            <a:xfrm>
              <a:off x="33832800" y="0"/>
              <a:ext cx="12801600" cy="438912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228600" rIns="228600" bIns="228600"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spcBef>
                  <a:spcPts val="0"/>
                </a:spcBef>
                <a:spcAft>
                  <a:spcPts val="1286"/>
                </a:spcAft>
              </a:pPr>
              <a:r>
                <a:rPr lang="en-US" sz="4700" dirty="0">
                  <a:solidFill>
                    <a:schemeClr val="bg1">
                      <a:lumMod val="50000"/>
                    </a:schemeClr>
                  </a:solidFill>
                  <a:latin typeface="Calibri" pitchFamily="34" charset="0"/>
                  <a:cs typeface="Calibri" panose="020F0502020204030204" pitchFamily="34" charset="0"/>
                </a:rPr>
                <a:t>Change</a:t>
              </a:r>
              <a:r>
                <a:rPr lang="en-US" sz="4700" baseline="0" dirty="0">
                  <a:solidFill>
                    <a:schemeClr val="bg1">
                      <a:lumMod val="50000"/>
                    </a:schemeClr>
                  </a:solidFill>
                  <a:latin typeface="Calibri" pitchFamily="34" charset="0"/>
                  <a:cs typeface="Calibri" panose="020F0502020204030204" pitchFamily="34" charset="0"/>
                </a:rPr>
                <a:t> Color Theme</a:t>
              </a:r>
              <a:r>
                <a:rPr lang="en-US" sz="4700" dirty="0">
                  <a:solidFill>
                    <a:schemeClr val="bg1">
                      <a:lumMod val="50000"/>
                    </a:schemeClr>
                  </a:solidFill>
                  <a:latin typeface="Calibri" pitchFamily="34" charset="0"/>
                  <a:cs typeface="Calibri" panose="020F0502020204030204" pitchFamily="34" charset="0"/>
                </a:rPr>
                <a:t>:</a:t>
              </a:r>
              <a:endParaRPr sz="470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r>
                <a:rPr lang="en-US" sz="3300" dirty="0">
                  <a:solidFill>
                    <a:schemeClr val="bg1">
                      <a:lumMod val="50000"/>
                    </a:schemeClr>
                  </a:solidFill>
                  <a:latin typeface="Calibri" pitchFamily="34" charset="0"/>
                  <a:cs typeface="Calibri" panose="020F0502020204030204" pitchFamily="34" charset="0"/>
                </a:rPr>
                <a:t>This template is designed to use the built-in color themes in</a:t>
              </a:r>
              <a:r>
                <a:rPr lang="en-US" sz="3300" baseline="0" dirty="0">
                  <a:solidFill>
                    <a:schemeClr val="bg1">
                      <a:lumMod val="50000"/>
                    </a:schemeClr>
                  </a:solidFill>
                  <a:latin typeface="Calibri" pitchFamily="34" charset="0"/>
                  <a:cs typeface="Calibri" panose="020F0502020204030204" pitchFamily="34" charset="0"/>
                </a:rPr>
                <a:t> the newer versions of PowerPoint.</a:t>
              </a:r>
            </a:p>
            <a:p>
              <a:pPr lvl="0">
                <a:spcBef>
                  <a:spcPts val="0"/>
                </a:spcBef>
                <a:spcAft>
                  <a:spcPts val="1286"/>
                </a:spcAft>
              </a:pPr>
              <a:r>
                <a:rPr lang="en-US" sz="3300" baseline="0" dirty="0">
                  <a:solidFill>
                    <a:schemeClr val="bg1">
                      <a:lumMod val="50000"/>
                    </a:schemeClr>
                  </a:solidFill>
                  <a:latin typeface="Calibri" pitchFamily="34" charset="0"/>
                  <a:cs typeface="Calibri" panose="020F0502020204030204" pitchFamily="34" charset="0"/>
                </a:rPr>
                <a:t>To change the color theme, select the </a:t>
              </a:r>
              <a:r>
                <a:rPr lang="en-US" sz="3300" b="1" baseline="0" dirty="0">
                  <a:solidFill>
                    <a:schemeClr val="bg1">
                      <a:lumMod val="50000"/>
                    </a:schemeClr>
                  </a:solidFill>
                  <a:latin typeface="Calibri" pitchFamily="34" charset="0"/>
                  <a:cs typeface="Calibri" panose="020F0502020204030204" pitchFamily="34" charset="0"/>
                </a:rPr>
                <a:t>Design</a:t>
              </a:r>
              <a:r>
                <a:rPr lang="en-US" sz="3300" baseline="0" dirty="0">
                  <a:solidFill>
                    <a:schemeClr val="bg1">
                      <a:lumMod val="50000"/>
                    </a:schemeClr>
                  </a:solidFill>
                  <a:latin typeface="Calibri" pitchFamily="34" charset="0"/>
                  <a:cs typeface="Calibri" panose="020F0502020204030204" pitchFamily="34" charset="0"/>
                </a:rPr>
                <a:t> tab, then select the </a:t>
              </a:r>
              <a:r>
                <a:rPr lang="en-US" sz="3300" b="1" baseline="0" dirty="0">
                  <a:solidFill>
                    <a:schemeClr val="bg1">
                      <a:lumMod val="50000"/>
                    </a:schemeClr>
                  </a:solidFill>
                  <a:latin typeface="Calibri" pitchFamily="34" charset="0"/>
                  <a:cs typeface="Calibri" panose="020F0502020204030204" pitchFamily="34" charset="0"/>
                </a:rPr>
                <a:t>Colors</a:t>
              </a:r>
              <a:r>
                <a:rPr lang="en-US" sz="3300" baseline="0" dirty="0">
                  <a:solidFill>
                    <a:schemeClr val="bg1">
                      <a:lumMod val="50000"/>
                    </a:schemeClr>
                  </a:solidFill>
                  <a:latin typeface="Calibri" pitchFamily="34" charset="0"/>
                  <a:cs typeface="Calibri" panose="020F0502020204030204" pitchFamily="34" charset="0"/>
                </a:rPr>
                <a:t> drop-down list.</a:t>
              </a:r>
            </a:p>
            <a:p>
              <a:pPr lvl="0">
                <a:spcBef>
                  <a:spcPts val="0"/>
                </a:spcBef>
                <a:spcAft>
                  <a:spcPts val="1286"/>
                </a:spcAft>
              </a:pPr>
              <a:endParaRPr lang="en-US" sz="4800" baseline="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300" baseline="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300" baseline="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300" baseline="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300" baseline="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300" baseline="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300" baseline="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300" baseline="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r>
                <a:rPr lang="en-US" sz="3300" baseline="0" dirty="0">
                  <a:solidFill>
                    <a:schemeClr val="bg1">
                      <a:lumMod val="50000"/>
                    </a:schemeClr>
                  </a:solidFill>
                  <a:latin typeface="Calibri" pitchFamily="34" charset="0"/>
                  <a:cs typeface="Calibri" panose="020F0502020204030204" pitchFamily="34" charset="0"/>
                </a:rPr>
                <a:t>The default color theme for this template is “Office”, so you can always return to that after trying some of the alternatives.</a:t>
              </a:r>
            </a:p>
            <a:p>
              <a:pPr lvl="0">
                <a:spcBef>
                  <a:spcPts val="0"/>
                </a:spcBef>
                <a:spcAft>
                  <a:spcPts val="1286"/>
                </a:spcAft>
              </a:pPr>
              <a:r>
                <a:rPr lang="en-US" sz="4700" dirty="0">
                  <a:solidFill>
                    <a:schemeClr val="bg1">
                      <a:lumMod val="50000"/>
                    </a:schemeClr>
                  </a:solidFill>
                  <a:latin typeface="Calibri" pitchFamily="34" charset="0"/>
                  <a:cs typeface="Calibri" panose="020F0502020204030204" pitchFamily="34" charset="0"/>
                </a:rPr>
                <a:t>Printing Your Poster:</a:t>
              </a:r>
            </a:p>
            <a:p>
              <a:pPr lvl="0">
                <a:spcBef>
                  <a:spcPts val="0"/>
                </a:spcBef>
                <a:spcAft>
                  <a:spcPts val="1286"/>
                </a:spcAft>
              </a:pPr>
              <a:r>
                <a:rPr lang="en-US" sz="3300" dirty="0">
                  <a:solidFill>
                    <a:schemeClr val="bg1">
                      <a:lumMod val="50000"/>
                    </a:schemeClr>
                  </a:solidFill>
                  <a:latin typeface="Calibri" pitchFamily="34" charset="0"/>
                  <a:cs typeface="Calibri" panose="020F0502020204030204" pitchFamily="34" charset="0"/>
                </a:rPr>
                <a:t>Once your poster file is ready, visit</a:t>
              </a:r>
              <a:r>
                <a:rPr lang="en-US" sz="3300" baseline="0" dirty="0">
                  <a:solidFill>
                    <a:schemeClr val="bg1">
                      <a:lumMod val="50000"/>
                    </a:schemeClr>
                  </a:solidFill>
                  <a:latin typeface="Calibri" pitchFamily="34" charset="0"/>
                  <a:cs typeface="Calibri" panose="020F0502020204030204" pitchFamily="34" charset="0"/>
                </a:rPr>
                <a:t> </a:t>
              </a:r>
              <a:r>
                <a:rPr lang="en-US" sz="3300" b="1" baseline="0" dirty="0">
                  <a:solidFill>
                    <a:schemeClr val="bg1">
                      <a:lumMod val="50000"/>
                    </a:schemeClr>
                  </a:solidFill>
                  <a:latin typeface="Calibri" pitchFamily="34" charset="0"/>
                  <a:cs typeface="Calibri" panose="020F0502020204030204" pitchFamily="34" charset="0"/>
                </a:rPr>
                <a:t>www.genigraphics.com</a:t>
              </a:r>
              <a:r>
                <a:rPr lang="en-US" sz="3300" baseline="0" dirty="0">
                  <a:solidFill>
                    <a:schemeClr val="bg1">
                      <a:lumMod val="50000"/>
                    </a:schemeClr>
                  </a:solidFill>
                  <a:latin typeface="Calibri" pitchFamily="34" charset="0"/>
                  <a:cs typeface="Calibri" panose="020F0502020204030204" pitchFamily="34" charset="0"/>
                </a:rPr>
                <a:t> to order a high-quality, affordable poster print. Every order receives a free design review and we can deliver as fast as next business day within the US and Canada. </a:t>
              </a:r>
            </a:p>
            <a:p>
              <a:pPr lvl="0">
                <a:spcBef>
                  <a:spcPts val="0"/>
                </a:spcBef>
                <a:spcAft>
                  <a:spcPts val="1286"/>
                </a:spcAft>
              </a:pPr>
              <a:r>
                <a:rPr lang="en-US" sz="3300" baseline="0" dirty="0">
                  <a:solidFill>
                    <a:schemeClr val="bg1">
                      <a:lumMod val="50000"/>
                    </a:schemeClr>
                  </a:solidFill>
                  <a:latin typeface="Calibri" pitchFamily="34" charset="0"/>
                  <a:cs typeface="Calibri" panose="020F0502020204030204" pitchFamily="34" charset="0"/>
                </a:rPr>
                <a:t>Genigraphics® has been producing output from PowerPoint® longer than anyone in the industry; dating back to when we helped Microsoft® design the PowerPoint® software. </a:t>
              </a:r>
            </a:p>
            <a:p>
              <a:pPr lvl="0">
                <a:spcBef>
                  <a:spcPts val="0"/>
                </a:spcBef>
                <a:spcAft>
                  <a:spcPts val="0"/>
                </a:spcAft>
              </a:pPr>
              <a:endParaRPr lang="en-US" sz="3300" baseline="0" dirty="0">
                <a:solidFill>
                  <a:schemeClr val="bg1">
                    <a:lumMod val="50000"/>
                  </a:schemeClr>
                </a:solidFill>
                <a:latin typeface="Calibri" pitchFamily="34" charset="0"/>
                <a:cs typeface="Calibri" panose="020F0502020204030204" pitchFamily="34" charset="0"/>
              </a:endParaRPr>
            </a:p>
            <a:p>
              <a:pPr lvl="0" algn="ctr">
                <a:spcBef>
                  <a:spcPts val="0"/>
                </a:spcBef>
                <a:spcAft>
                  <a:spcPts val="0"/>
                </a:spcAft>
              </a:pPr>
              <a:r>
                <a:rPr lang="en-US" sz="3300" baseline="0" dirty="0">
                  <a:solidFill>
                    <a:schemeClr val="bg1">
                      <a:lumMod val="50000"/>
                    </a:schemeClr>
                  </a:solidFill>
                  <a:latin typeface="Calibri" pitchFamily="34" charset="0"/>
                  <a:cs typeface="Calibri" panose="020F0502020204030204" pitchFamily="34" charset="0"/>
                </a:rPr>
                <a:t>US and Canada:  1-800-790-4001</a:t>
              </a:r>
              <a:br>
                <a:rPr lang="en-US" sz="3300" baseline="0" dirty="0">
                  <a:solidFill>
                    <a:schemeClr val="bg1">
                      <a:lumMod val="50000"/>
                    </a:schemeClr>
                  </a:solidFill>
                  <a:latin typeface="Calibri" pitchFamily="34" charset="0"/>
                  <a:cs typeface="Calibri" panose="020F0502020204030204" pitchFamily="34" charset="0"/>
                </a:rPr>
              </a:br>
              <a:r>
                <a:rPr lang="en-US" sz="3300" baseline="0" dirty="0">
                  <a:solidFill>
                    <a:schemeClr val="bg1">
                      <a:lumMod val="50000"/>
                    </a:schemeClr>
                  </a:solidFill>
                  <a:latin typeface="Calibri" pitchFamily="34" charset="0"/>
                  <a:cs typeface="Calibri" panose="020F0502020204030204" pitchFamily="34" charset="0"/>
                </a:rPr>
                <a:t>Email: info@genigraphics.com</a:t>
              </a:r>
            </a:p>
            <a:p>
              <a:pPr lvl="0" algn="ctr">
                <a:spcBef>
                  <a:spcPts val="0"/>
                </a:spcBef>
                <a:spcAft>
                  <a:spcPts val="0"/>
                </a:spcAft>
              </a:pPr>
              <a:br>
                <a:rPr lang="en-US" sz="2400" dirty="0">
                  <a:solidFill>
                    <a:schemeClr val="bg1">
                      <a:lumMod val="50000"/>
                    </a:schemeClr>
                  </a:solidFill>
                  <a:latin typeface="Calibri" pitchFamily="34" charset="0"/>
                  <a:cs typeface="Calibri" panose="020F0502020204030204" pitchFamily="34" charset="0"/>
                </a:rPr>
              </a:br>
              <a:r>
                <a:rPr lang="en-US" sz="2400" dirty="0">
                  <a:solidFill>
                    <a:schemeClr val="bg1">
                      <a:lumMod val="50000"/>
                    </a:schemeClr>
                  </a:solidFill>
                  <a:latin typeface="Calibri" pitchFamily="34" charset="0"/>
                  <a:cs typeface="Calibri" panose="020F0502020204030204" pitchFamily="34" charset="0"/>
                </a:rPr>
                <a:t>[This sidebar area does not print.]</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281342" y="9260274"/>
              <a:ext cx="11904515" cy="10246926"/>
            </a:xfrm>
            <a:prstGeom prst="rect">
              <a:avLst/>
            </a:prstGeom>
          </p:spPr>
        </p:pic>
      </p:grpSp>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7508200" y="21677939"/>
            <a:ext cx="5297435" cy="185928"/>
          </a:xfrm>
          <a:prstGeom prst="rect">
            <a:avLst/>
          </a:prstGeom>
        </p:spPr>
      </p:pic>
    </p:spTree>
    <p:extLst>
      <p:ext uri="{BB962C8B-B14F-4D97-AF65-F5344CB8AC3E}">
        <p14:creationId xmlns:p14="http://schemas.microsoft.com/office/powerpoint/2010/main" val="996299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5D6BDF-9D0E-4E2B-85B8-D8F4790360C9}" type="datetimeFigureOut">
              <a:rPr lang="en-US" smtClean="0"/>
              <a:t>4/14/25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1374650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5D6BDF-9D0E-4E2B-85B8-D8F4790360C9}" type="datetimeFigureOut">
              <a:rPr lang="en-US" smtClean="0"/>
              <a:t>4/14/25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209288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5D6BDF-9D0E-4E2B-85B8-D8F4790360C9}" type="datetimeFigureOut">
              <a:rPr lang="en-US" smtClean="0"/>
              <a:t>4/14/25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3791360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5D6BDF-9D0E-4E2B-85B8-D8F4790360C9}" type="datetimeFigureOut">
              <a:rPr lang="en-US" smtClean="0"/>
              <a:t>4/14/25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1029145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85D6BDF-9D0E-4E2B-85B8-D8F4790360C9}" type="datetimeFigureOut">
              <a:rPr lang="en-US" smtClean="0"/>
              <a:t>4/14/25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3019082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5D6BDF-9D0E-4E2B-85B8-D8F4790360C9}" type="datetimeFigureOut">
              <a:rPr lang="en-US" smtClean="0"/>
              <a:t>4/14/25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1375440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85D6BDF-9D0E-4E2B-85B8-D8F4790360C9}" type="datetimeFigureOut">
              <a:rPr lang="en-US" smtClean="0"/>
              <a:t>4/14/25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2058274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85D6BDF-9D0E-4E2B-85B8-D8F4790360C9}" type="datetimeFigureOut">
              <a:rPr lang="en-US" smtClean="0"/>
              <a:t>4/14/25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39111332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985D6BDF-9D0E-4E2B-85B8-D8F4790360C9}" type="datetimeFigureOut">
              <a:rPr lang="en-US" smtClean="0"/>
              <a:t>4/14/25</a:t>
            </a:fld>
            <a:endParaRPr lang="en-US" dirty="0"/>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FBB075EA-769C-4ECD-B48E-D6FCDC24F876}" type="slidenum">
              <a:rPr lang="en-US" smtClean="0"/>
              <a:t>‹#›</a:t>
            </a:fld>
            <a:endParaRPr lang="en-US" dirty="0"/>
          </a:p>
        </p:txBody>
      </p:sp>
    </p:spTree>
    <p:extLst>
      <p:ext uri="{BB962C8B-B14F-4D97-AF65-F5344CB8AC3E}">
        <p14:creationId xmlns:p14="http://schemas.microsoft.com/office/powerpoint/2010/main" val="1388939955"/>
      </p:ext>
    </p:extLst>
  </p:cSld>
  <p:clrMap bg1="lt1" tx1="dk1" bg2="lt2" tx2="dk2" accent1="accent1" accent2="accent2" accent3="accent3" accent4="accent4" accent5="accent5" accent6="accent6" hlink="hlink" folHlink="folHlink"/>
  <p:sldLayoutIdLst>
    <p:sldLayoutId id="2147484219" r:id="rId1"/>
    <p:sldLayoutId id="2147484220" r:id="rId2"/>
    <p:sldLayoutId id="2147484221" r:id="rId3"/>
    <p:sldLayoutId id="2147484222" r:id="rId4"/>
    <p:sldLayoutId id="2147484223" r:id="rId5"/>
    <p:sldLayoutId id="2147484224" r:id="rId6"/>
    <p:sldLayoutId id="2147484225" r:id="rId7"/>
    <p:sldLayoutId id="2147484226" r:id="rId8"/>
    <p:sldLayoutId id="2147484227" r:id="rId9"/>
    <p:sldLayoutId id="2147484228" r:id="rId10"/>
    <p:sldLayoutId id="2147484229" r:id="rId11"/>
    <p:sldLayoutId id="2147484230" r:id="rId12"/>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jpg"/><Relationship Id="rId3" Type="http://schemas.openxmlformats.org/officeDocument/2006/relationships/image" Target="../media/image3.jpeg"/><Relationship Id="rId21" Type="http://schemas.openxmlformats.org/officeDocument/2006/relationships/image" Target="../media/image21.jp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1.xml"/><Relationship Id="rId16" Type="http://schemas.openxmlformats.org/officeDocument/2006/relationships/image" Target="../media/image16.png"/><Relationship Id="rId20" Type="http://schemas.openxmlformats.org/officeDocument/2006/relationships/image" Target="../media/image20.jpg"/><Relationship Id="rId1" Type="http://schemas.openxmlformats.org/officeDocument/2006/relationships/slideLayout" Target="../slideLayouts/slideLayout12.xml"/><Relationship Id="rId6" Type="http://schemas.openxmlformats.org/officeDocument/2006/relationships/image" Target="../media/image6.jpg"/><Relationship Id="rId11" Type="http://schemas.openxmlformats.org/officeDocument/2006/relationships/image" Target="../media/image11.png"/><Relationship Id="rId5" Type="http://schemas.openxmlformats.org/officeDocument/2006/relationships/image" Target="../media/image5.jpg"/><Relationship Id="rId15" Type="http://schemas.openxmlformats.org/officeDocument/2006/relationships/image" Target="../media/image15.PNG"/><Relationship Id="rId10" Type="http://schemas.openxmlformats.org/officeDocument/2006/relationships/image" Target="../media/image10.png"/><Relationship Id="rId19" Type="http://schemas.openxmlformats.org/officeDocument/2006/relationships/image" Target="../media/image19.JP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22"/>
          <p:cNvSpPr txBox="1">
            <a:spLocks noChangeArrowheads="1"/>
          </p:cNvSpPr>
          <p:nvPr/>
        </p:nvSpPr>
        <p:spPr bwMode="auto">
          <a:xfrm>
            <a:off x="4114800" y="369332"/>
            <a:ext cx="24688800" cy="12331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7942" tIns="244855" rIns="97942" bIns="244855"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4800" b="1" dirty="0">
                <a:solidFill>
                  <a:schemeClr val="bg1"/>
                </a:solidFill>
                <a:latin typeface="+mn-lt"/>
              </a:rPr>
              <a:t>MedAire Inc. Rolling Full Revenue Forecast Model</a:t>
            </a:r>
          </a:p>
        </p:txBody>
      </p:sp>
      <p:sp>
        <p:nvSpPr>
          <p:cNvPr id="5" name="Text Box 123"/>
          <p:cNvSpPr txBox="1">
            <a:spLocks noChangeArrowheads="1"/>
          </p:cNvSpPr>
          <p:nvPr/>
        </p:nvSpPr>
        <p:spPr bwMode="auto">
          <a:xfrm>
            <a:off x="4056445" y="1304928"/>
            <a:ext cx="24688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7942" tIns="97942" rIns="97942" bIns="97942"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2800" dirty="0">
                <a:solidFill>
                  <a:schemeClr val="bg1"/>
                </a:solidFill>
                <a:latin typeface="+mn-lt"/>
              </a:rPr>
              <a:t>W.P. Carey School of Business: Master of Science in Business Analytics (MS-BA)</a:t>
            </a:r>
          </a:p>
        </p:txBody>
      </p:sp>
      <p:sp>
        <p:nvSpPr>
          <p:cNvPr id="10" name="Text Box 189"/>
          <p:cNvSpPr txBox="1">
            <a:spLocks noChangeArrowheads="1"/>
          </p:cNvSpPr>
          <p:nvPr/>
        </p:nvSpPr>
        <p:spPr bwMode="auto">
          <a:xfrm>
            <a:off x="1095358" y="3415530"/>
            <a:ext cx="4082737" cy="2352233"/>
          </a:xfrm>
          <a:prstGeom prst="rect">
            <a:avLst/>
          </a:prstGeom>
          <a:solidFill>
            <a:schemeClr val="bg1"/>
          </a:solidFill>
          <a:ln w="12700">
            <a:noFill/>
          </a:ln>
          <a:effectLst/>
        </p:spPr>
        <p:txBody>
          <a:bodyPr wrap="square" lIns="100584" tIns="97942" rIns="97942" bIns="97942">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r>
              <a:rPr lang="en-US" sz="2000" dirty="0">
                <a:latin typeface="Calibri" panose="020F0502020204030204" pitchFamily="34" charset="0"/>
                <a:cs typeface="Calibri" panose="020F0502020204030204" pitchFamily="34" charset="0"/>
              </a:rPr>
              <a:t>MedAire Inc. is a global provider of medical and travel safety services for the aviation and maritime industries. Founded in 1985 and headquartered in Phoenix, Arizona, it operates as a subsidiary of International SOS. </a:t>
            </a:r>
          </a:p>
          <a:p>
            <a:endParaRPr lang="en-US" sz="2000" dirty="0">
              <a:latin typeface="Calibri" panose="020F0502020204030204" pitchFamily="34" charset="0"/>
              <a:cs typeface="Calibri" panose="020F0502020204030204" pitchFamily="34" charset="0"/>
            </a:endParaRPr>
          </a:p>
        </p:txBody>
      </p:sp>
      <p:sp>
        <p:nvSpPr>
          <p:cNvPr id="32" name="Rectangle 31"/>
          <p:cNvSpPr/>
          <p:nvPr/>
        </p:nvSpPr>
        <p:spPr>
          <a:xfrm>
            <a:off x="1093783" y="2897522"/>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r>
              <a:rPr lang="en-US" sz="3200" b="1" dirty="0">
                <a:solidFill>
                  <a:schemeClr val="accent3">
                    <a:lumMod val="20000"/>
                    <a:lumOff val="80000"/>
                  </a:schemeClr>
                </a:solidFill>
              </a:rPr>
              <a:t>PARTNER COMPANY: MEDAIRE INC.</a:t>
            </a:r>
          </a:p>
        </p:txBody>
      </p:sp>
      <p:sp>
        <p:nvSpPr>
          <p:cNvPr id="15" name="Text Box 194"/>
          <p:cNvSpPr txBox="1">
            <a:spLocks noChangeArrowheads="1"/>
          </p:cNvSpPr>
          <p:nvPr/>
        </p:nvSpPr>
        <p:spPr bwMode="auto">
          <a:xfrm>
            <a:off x="21895398" y="3461357"/>
            <a:ext cx="9875520" cy="3583339"/>
          </a:xfrm>
          <a:prstGeom prst="rect">
            <a:avLst/>
          </a:prstGeom>
          <a:noFill/>
          <a:ln w="12700">
            <a:noFill/>
          </a:ln>
          <a:effectLst/>
        </p:spPr>
        <p:txBody>
          <a:bodyPr lIns="97942" tIns="97942" rIns="97942" bIns="97942">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The integrated rolling forecast model combined </a:t>
            </a:r>
            <a:r>
              <a:rPr lang="en-US" sz="2000" b="1" dirty="0">
                <a:latin typeface="Calibri" panose="020F0502020204030204" pitchFamily="34" charset="0"/>
                <a:cs typeface="Calibri" panose="020F0502020204030204" pitchFamily="34" charset="0"/>
              </a:rPr>
              <a:t>contractual and transactional revenues</a:t>
            </a:r>
            <a:r>
              <a:rPr lang="en-US" sz="2000" dirty="0">
                <a:latin typeface="Calibri" panose="020F0502020204030204" pitchFamily="34" charset="0"/>
                <a:cs typeface="Calibri" panose="020F0502020204030204" pitchFamily="34" charset="0"/>
              </a:rPr>
              <a:t>, producing dynamic, month-by-month revenue projections.</a:t>
            </a: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The model revealed </a:t>
            </a:r>
            <a:r>
              <a:rPr lang="en-US" sz="2000" b="1" dirty="0">
                <a:latin typeface="Calibri" panose="020F0502020204030204" pitchFamily="34" charset="0"/>
                <a:cs typeface="Calibri" panose="020F0502020204030204" pitchFamily="34" charset="0"/>
              </a:rPr>
              <a:t>seasonal trends and year-over-year growth</a:t>
            </a:r>
            <a:r>
              <a:rPr lang="en-US" sz="2000" dirty="0">
                <a:latin typeface="Calibri" panose="020F0502020204030204" pitchFamily="34" charset="0"/>
                <a:cs typeface="Calibri" panose="020F0502020204030204" pitchFamily="34" charset="0"/>
              </a:rPr>
              <a:t>, with transactional revenue showing higher variability due to pricing, market shifts, and new business activity.</a:t>
            </a:r>
          </a:p>
          <a:p>
            <a:pPr marL="342900" indent="-342900">
              <a:buFont typeface="Arial" panose="020B0604020202020204" pitchFamily="34" charset="0"/>
              <a:buChar char="•"/>
            </a:pPr>
            <a:r>
              <a:rPr lang="en-US" sz="2000" b="1" dirty="0">
                <a:latin typeface="Calibri" panose="020F0502020204030204" pitchFamily="34" charset="0"/>
                <a:cs typeface="Calibri" panose="020F0502020204030204" pitchFamily="34" charset="0"/>
              </a:rPr>
              <a:t>Power BI dashboards</a:t>
            </a:r>
            <a:r>
              <a:rPr lang="en-US" sz="2000" dirty="0">
                <a:latin typeface="Calibri" panose="020F0502020204030204" pitchFamily="34" charset="0"/>
                <a:cs typeface="Calibri" panose="020F0502020204030204" pitchFamily="34" charset="0"/>
              </a:rPr>
              <a:t> allowed users to drill into results by region, market, and product line, offering transparency into levers like renewals, DNR rates, pricing, and new client onboarding.</a:t>
            </a:r>
          </a:p>
          <a:p>
            <a:pPr marL="342900" indent="-342900">
              <a:buFont typeface="Arial" panose="020B0604020202020204" pitchFamily="34" charset="0"/>
              <a:buChar char="•"/>
            </a:pPr>
            <a:r>
              <a:rPr lang="en-US" sz="2000" b="1" dirty="0">
                <a:latin typeface="Calibri" panose="020F0502020204030204" pitchFamily="34" charset="0"/>
                <a:cs typeface="Calibri" panose="020F0502020204030204" pitchFamily="34" charset="0"/>
              </a:rPr>
              <a:t>Scenario testing</a:t>
            </a:r>
            <a:r>
              <a:rPr lang="en-US" sz="2000" dirty="0">
                <a:latin typeface="Calibri" panose="020F0502020204030204" pitchFamily="34" charset="0"/>
                <a:cs typeface="Calibri" panose="020F0502020204030204" pitchFamily="34" charset="0"/>
              </a:rPr>
              <a:t> showed that small changes (e.g., +5% renewals or launching a new product) significantly impacted forecasts at both regional and enterprise levels.</a:t>
            </a: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The forecast closely aligned with historical actuals and surfaced the </a:t>
            </a:r>
            <a:r>
              <a:rPr lang="en-US" sz="2000" b="1" dirty="0">
                <a:latin typeface="Calibri" panose="020F0502020204030204" pitchFamily="34" charset="0"/>
                <a:cs typeface="Calibri" panose="020F0502020204030204" pitchFamily="34" charset="0"/>
              </a:rPr>
              <a:t>timing effects on deferred revenue</a:t>
            </a:r>
            <a:r>
              <a:rPr lang="en-US" sz="2000" dirty="0">
                <a:latin typeface="Calibri" panose="020F0502020204030204" pitchFamily="34" charset="0"/>
                <a:cs typeface="Calibri" panose="020F0502020204030204" pitchFamily="34" charset="0"/>
              </a:rPr>
              <a:t>, especially when invoiced sales shifted across months.</a:t>
            </a:r>
          </a:p>
        </p:txBody>
      </p:sp>
      <p:sp>
        <p:nvSpPr>
          <p:cNvPr id="33" name="Rectangle 32"/>
          <p:cNvSpPr/>
          <p:nvPr/>
        </p:nvSpPr>
        <p:spPr>
          <a:xfrm>
            <a:off x="1093783" y="7815571"/>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r>
              <a:rPr lang="en-US" sz="3200" b="1" dirty="0">
                <a:solidFill>
                  <a:schemeClr val="accent3">
                    <a:lumMod val="20000"/>
                    <a:lumOff val="80000"/>
                  </a:schemeClr>
                </a:solidFill>
              </a:rPr>
              <a:t>PROBLEM STATEMENT</a:t>
            </a:r>
          </a:p>
        </p:txBody>
      </p:sp>
      <p:sp>
        <p:nvSpPr>
          <p:cNvPr id="13" name="Text Box 192"/>
          <p:cNvSpPr txBox="1">
            <a:spLocks noChangeArrowheads="1"/>
          </p:cNvSpPr>
          <p:nvPr/>
        </p:nvSpPr>
        <p:spPr bwMode="auto">
          <a:xfrm>
            <a:off x="11415552" y="3390711"/>
            <a:ext cx="9875520" cy="2352233"/>
          </a:xfrm>
          <a:prstGeom prst="rect">
            <a:avLst/>
          </a:prstGeom>
          <a:solidFill>
            <a:schemeClr val="bg1"/>
          </a:solidFill>
          <a:ln w="12700">
            <a:noFill/>
          </a:ln>
          <a:effectLst/>
        </p:spPr>
        <p:txBody>
          <a:bodyPr lIns="100584" tIns="97942" rIns="97942" bIns="97942">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buNone/>
            </a:pPr>
            <a:r>
              <a:rPr lang="en-US" sz="2000" dirty="0">
                <a:latin typeface="Calibri" panose="020F0502020204030204" pitchFamily="34" charset="0"/>
                <a:cs typeface="Calibri" panose="020F0502020204030204" pitchFamily="34" charset="0"/>
              </a:rPr>
              <a:t>The forecasting model was built using Invoiced Sales Data and Outlook EBIT files to estimate both contractual and transactional revenues. Data was cleaned and transformed using Excel and Python to prepare it for accurate forecasting and Power BI integration.</a:t>
            </a:r>
          </a:p>
          <a:p>
            <a:pPr>
              <a:buNone/>
            </a:pPr>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Transformations included standardizing dates, aligning revenue categories, and aggregating monthly values for time-based analysis. The structured datasets were optimized for use in Power BI to enable interactive forecasting and scenario modeling.</a:t>
            </a:r>
          </a:p>
        </p:txBody>
      </p:sp>
      <p:sp>
        <p:nvSpPr>
          <p:cNvPr id="34" name="Rectangle 33"/>
          <p:cNvSpPr/>
          <p:nvPr/>
        </p:nvSpPr>
        <p:spPr>
          <a:xfrm>
            <a:off x="11440952" y="2897522"/>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r>
              <a:rPr lang="en-US" sz="3200" b="1" dirty="0">
                <a:solidFill>
                  <a:schemeClr val="accent3">
                    <a:lumMod val="20000"/>
                    <a:lumOff val="80000"/>
                  </a:schemeClr>
                </a:solidFill>
              </a:rPr>
              <a:t>DATA INSIGHTS</a:t>
            </a:r>
          </a:p>
        </p:txBody>
      </p:sp>
      <p:sp>
        <p:nvSpPr>
          <p:cNvPr id="12" name="Text Box 191"/>
          <p:cNvSpPr txBox="1">
            <a:spLocks noChangeArrowheads="1"/>
          </p:cNvSpPr>
          <p:nvPr/>
        </p:nvSpPr>
        <p:spPr bwMode="auto">
          <a:xfrm>
            <a:off x="1093783" y="12333973"/>
            <a:ext cx="9875520" cy="4506669"/>
          </a:xfrm>
          <a:prstGeom prst="rect">
            <a:avLst/>
          </a:prstGeom>
          <a:noFill/>
          <a:ln w="12700">
            <a:noFill/>
          </a:ln>
          <a:effectLst/>
        </p:spPr>
        <p:txBody>
          <a:bodyPr lIns="97942" tIns="97942" rIns="97942" bIns="97942">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buNone/>
            </a:pPr>
            <a:r>
              <a:rPr lang="en-US" sz="2000" dirty="0">
                <a:latin typeface="Calibri" panose="020F0502020204030204" pitchFamily="34" charset="0"/>
                <a:cs typeface="Calibri" panose="020F0502020204030204" pitchFamily="34" charset="0"/>
              </a:rPr>
              <a:t>Accurate </a:t>
            </a:r>
            <a:r>
              <a:rPr lang="en-US" sz="2000" b="1" dirty="0">
                <a:latin typeface="Calibri" panose="020F0502020204030204" pitchFamily="34" charset="0"/>
                <a:cs typeface="Calibri" panose="020F0502020204030204" pitchFamily="34" charset="0"/>
              </a:rPr>
              <a:t>revenue forecasting</a:t>
            </a:r>
            <a:r>
              <a:rPr lang="en-US" sz="2000" dirty="0">
                <a:latin typeface="Calibri" panose="020F0502020204030204" pitchFamily="34" charset="0"/>
                <a:cs typeface="Calibri" panose="020F0502020204030204" pitchFamily="34" charset="0"/>
              </a:rPr>
              <a:t> is critical for effective financial planning. Traditional static methods often fail to capture real-time performance shifts and limiting timely decision-making. </a:t>
            </a:r>
            <a:r>
              <a:rPr lang="en-US" sz="2000" b="1" dirty="0">
                <a:latin typeface="Calibri" panose="020F0502020204030204" pitchFamily="34" charset="0"/>
                <a:cs typeface="Calibri" panose="020F0502020204030204" pitchFamily="34" charset="0"/>
              </a:rPr>
              <a:t>Rolling forecasts</a:t>
            </a:r>
            <a:r>
              <a:rPr lang="en-US" sz="2000" dirty="0">
                <a:latin typeface="Calibri" panose="020F0502020204030204" pitchFamily="34" charset="0"/>
                <a:cs typeface="Calibri" panose="020F0502020204030204" pitchFamily="34" charset="0"/>
              </a:rPr>
              <a:t> provide a more flexible and dynamic solution for today’s fast-changing business environment.</a:t>
            </a:r>
          </a:p>
          <a:p>
            <a:pPr>
              <a:buNone/>
            </a:pPr>
            <a:endParaRPr lang="en-US" sz="2000" dirty="0">
              <a:latin typeface="Calibri" panose="020F0502020204030204" pitchFamily="34" charset="0"/>
              <a:cs typeface="Calibri" panose="020F0502020204030204" pitchFamily="34" charset="0"/>
            </a:endParaRPr>
          </a:p>
          <a:p>
            <a:pPr>
              <a:buNone/>
            </a:pPr>
            <a:r>
              <a:rPr lang="en-US" sz="2000" dirty="0">
                <a:latin typeface="Calibri" panose="020F0502020204030204" pitchFamily="34" charset="0"/>
                <a:cs typeface="Calibri" panose="020F0502020204030204" pitchFamily="34" charset="0"/>
              </a:rPr>
              <a:t>This project extends a </a:t>
            </a:r>
            <a:r>
              <a:rPr lang="en-US" sz="2000" b="1" dirty="0">
                <a:latin typeface="Calibri" panose="020F0502020204030204" pitchFamily="34" charset="0"/>
                <a:cs typeface="Calibri" panose="020F0502020204030204" pitchFamily="34" charset="0"/>
              </a:rPr>
              <a:t>Phase 1 model</a:t>
            </a:r>
            <a:r>
              <a:rPr lang="en-US" sz="2000" dirty="0">
                <a:latin typeface="Calibri" panose="020F0502020204030204" pitchFamily="34" charset="0"/>
                <a:cs typeface="Calibri" panose="020F0502020204030204" pitchFamily="34" charset="0"/>
              </a:rPr>
              <a:t> (Fall 2024) focused on contractual revenue. </a:t>
            </a:r>
            <a:r>
              <a:rPr lang="en-US" sz="2000" b="1" dirty="0">
                <a:latin typeface="Calibri" panose="020F0502020204030204" pitchFamily="34" charset="0"/>
                <a:cs typeface="Calibri" panose="020F0502020204030204" pitchFamily="34" charset="0"/>
              </a:rPr>
              <a:t>Phase 2</a:t>
            </a:r>
            <a:r>
              <a:rPr lang="en-US" sz="2000" dirty="0">
                <a:latin typeface="Calibri" panose="020F0502020204030204" pitchFamily="34" charset="0"/>
                <a:cs typeface="Calibri" panose="020F0502020204030204" pitchFamily="34" charset="0"/>
              </a:rPr>
              <a:t> integrates both contractual and transactional streams, influenced by market activity, client demand, and product launches. The goal is to deliver an </a:t>
            </a:r>
            <a:r>
              <a:rPr lang="en-US" sz="2000" b="1" dirty="0">
                <a:latin typeface="Calibri" panose="020F0502020204030204" pitchFamily="34" charset="0"/>
                <a:cs typeface="Calibri" panose="020F0502020204030204" pitchFamily="34" charset="0"/>
              </a:rPr>
              <a:t>automated forecasting tool</a:t>
            </a:r>
            <a:r>
              <a:rPr lang="en-US" sz="2000" dirty="0">
                <a:latin typeface="Calibri" panose="020F0502020204030204" pitchFamily="34" charset="0"/>
                <a:cs typeface="Calibri" panose="020F0502020204030204" pitchFamily="34" charset="0"/>
              </a:rPr>
              <a:t> tailored to MedAire’s evolving needs.</a:t>
            </a:r>
          </a:p>
          <a:p>
            <a:pPr>
              <a:buNone/>
            </a:pPr>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The model simulates key revenue </a:t>
            </a:r>
            <a:r>
              <a:rPr lang="en-US" sz="2000" b="1" dirty="0">
                <a:latin typeface="Calibri" panose="020F0502020204030204" pitchFamily="34" charset="0"/>
                <a:cs typeface="Calibri" panose="020F0502020204030204" pitchFamily="34" charset="0"/>
              </a:rPr>
              <a:t>levers</a:t>
            </a:r>
            <a:r>
              <a:rPr lang="en-US" sz="2000" dirty="0">
                <a:latin typeface="Calibri" panose="020F0502020204030204" pitchFamily="34" charset="0"/>
                <a:cs typeface="Calibri" panose="020F0502020204030204" pitchFamily="34" charset="0"/>
              </a:rPr>
              <a:t> renewals, pricing changes, new accounts, major clients, and product launches using interactive </a:t>
            </a:r>
            <a:r>
              <a:rPr lang="en-US" sz="2000" b="1" dirty="0">
                <a:latin typeface="Calibri" panose="020F0502020204030204" pitchFamily="34" charset="0"/>
                <a:cs typeface="Calibri" panose="020F0502020204030204" pitchFamily="34" charset="0"/>
              </a:rPr>
              <a:t>Power BI dashboards</a:t>
            </a:r>
            <a:r>
              <a:rPr lang="en-US" sz="2000" dirty="0">
                <a:latin typeface="Calibri" panose="020F0502020204030204" pitchFamily="34" charset="0"/>
                <a:cs typeface="Calibri" panose="020F0502020204030204" pitchFamily="34" charset="0"/>
              </a:rPr>
              <a:t> by region, market, and month. This enhances visibility, improves forecast accuracy, and supports proactive, data-driven planning.</a:t>
            </a:r>
          </a:p>
        </p:txBody>
      </p:sp>
      <p:sp>
        <p:nvSpPr>
          <p:cNvPr id="35" name="Rectangle 34"/>
          <p:cNvSpPr/>
          <p:nvPr/>
        </p:nvSpPr>
        <p:spPr>
          <a:xfrm>
            <a:off x="1093783" y="11754996"/>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r>
              <a:rPr lang="en-US" sz="3200" b="1" dirty="0">
                <a:solidFill>
                  <a:schemeClr val="accent3">
                    <a:lumMod val="20000"/>
                    <a:lumOff val="80000"/>
                  </a:schemeClr>
                </a:solidFill>
              </a:rPr>
              <a:t>PROJECT SUMMARY</a:t>
            </a:r>
          </a:p>
        </p:txBody>
      </p:sp>
      <p:sp>
        <p:nvSpPr>
          <p:cNvPr id="14" name="Text Box 193"/>
          <p:cNvSpPr txBox="1">
            <a:spLocks noChangeArrowheads="1"/>
          </p:cNvSpPr>
          <p:nvPr/>
        </p:nvSpPr>
        <p:spPr bwMode="auto">
          <a:xfrm>
            <a:off x="21895398" y="12883859"/>
            <a:ext cx="9875520" cy="2660009"/>
          </a:xfrm>
          <a:prstGeom prst="rect">
            <a:avLst/>
          </a:prstGeom>
          <a:noFill/>
          <a:ln w="12700">
            <a:noFill/>
          </a:ln>
          <a:effectLst/>
        </p:spPr>
        <p:txBody>
          <a:bodyPr lIns="97942" tIns="97942" rIns="97942" bIns="97942">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Continue enhancing the </a:t>
            </a:r>
            <a:r>
              <a:rPr lang="en-US" sz="2000" b="1" dirty="0">
                <a:latin typeface="Calibri" panose="020F0502020204030204" pitchFamily="34" charset="0"/>
                <a:cs typeface="Calibri" panose="020F0502020204030204" pitchFamily="34" charset="0"/>
              </a:rPr>
              <a:t>rolling forecast model</a:t>
            </a:r>
            <a:r>
              <a:rPr lang="en-US" sz="2000" dirty="0">
                <a:latin typeface="Calibri" panose="020F0502020204030204" pitchFamily="34" charset="0"/>
                <a:cs typeface="Calibri" panose="020F0502020204030204" pitchFamily="34" charset="0"/>
              </a:rPr>
              <a:t> by expanding data integration and refining the balance between </a:t>
            </a:r>
            <a:r>
              <a:rPr lang="en-US" sz="2000" b="1" dirty="0">
                <a:latin typeface="Calibri" panose="020F0502020204030204" pitchFamily="34" charset="0"/>
                <a:cs typeface="Calibri" panose="020F0502020204030204" pitchFamily="34" charset="0"/>
              </a:rPr>
              <a:t>contractual and transactional revenues</a:t>
            </a:r>
            <a:r>
              <a:rPr lang="en-US" sz="2000" dirty="0">
                <a:latin typeface="Calibri" panose="020F0502020204030204" pitchFamily="34" charset="0"/>
                <a:cs typeface="Calibri" panose="020F0502020204030204" pitchFamily="34" charset="0"/>
              </a:rPr>
              <a:t>.</a:t>
            </a: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Invest further in </a:t>
            </a:r>
            <a:r>
              <a:rPr lang="en-US" sz="2000" b="1" dirty="0">
                <a:latin typeface="Calibri" panose="020F0502020204030204" pitchFamily="34" charset="0"/>
                <a:cs typeface="Calibri" panose="020F0502020204030204" pitchFamily="34" charset="0"/>
              </a:rPr>
              <a:t>automation and data pipelines</a:t>
            </a:r>
            <a:r>
              <a:rPr lang="en-US" sz="2000" dirty="0">
                <a:latin typeface="Calibri" panose="020F0502020204030204" pitchFamily="34" charset="0"/>
                <a:cs typeface="Calibri" panose="020F0502020204030204" pitchFamily="34" charset="0"/>
              </a:rPr>
              <a:t> to reduce manual processing in Excel and Python, improving efficiency and scalability.</a:t>
            </a: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Incorporate </a:t>
            </a:r>
            <a:r>
              <a:rPr lang="en-US" sz="2000" b="1" dirty="0">
                <a:latin typeface="Calibri" panose="020F0502020204030204" pitchFamily="34" charset="0"/>
                <a:cs typeface="Calibri" panose="020F0502020204030204" pitchFamily="34" charset="0"/>
              </a:rPr>
              <a:t>advanced analytics and predictive modeling</a:t>
            </a:r>
            <a:r>
              <a:rPr lang="en-US" sz="2000" dirty="0">
                <a:latin typeface="Calibri" panose="020F0502020204030204" pitchFamily="34" charset="0"/>
                <a:cs typeface="Calibri" panose="020F0502020204030204" pitchFamily="34" charset="0"/>
              </a:rPr>
              <a:t> to strengthen forecasting accuracy and better anticipate revenue shifts.</a:t>
            </a: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Explore integration with </a:t>
            </a:r>
            <a:r>
              <a:rPr lang="en-US" sz="2000" b="1" dirty="0">
                <a:latin typeface="Calibri" panose="020F0502020204030204" pitchFamily="34" charset="0"/>
                <a:cs typeface="Calibri" panose="020F0502020204030204" pitchFamily="34" charset="0"/>
              </a:rPr>
              <a:t>enterprise financial systems</a:t>
            </a:r>
            <a:r>
              <a:rPr lang="en-US" sz="2000" dirty="0">
                <a:latin typeface="Calibri" panose="020F0502020204030204" pitchFamily="34" charset="0"/>
                <a:cs typeface="Calibri" panose="020F0502020204030204" pitchFamily="34" charset="0"/>
              </a:rPr>
              <a:t> to embed forecasting outputs into broader strategic planning and operational workflows.</a:t>
            </a:r>
          </a:p>
        </p:txBody>
      </p:sp>
      <p:sp>
        <p:nvSpPr>
          <p:cNvPr id="36" name="Rectangle 35"/>
          <p:cNvSpPr/>
          <p:nvPr/>
        </p:nvSpPr>
        <p:spPr>
          <a:xfrm>
            <a:off x="21895398" y="12282730"/>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r>
              <a:rPr lang="en-US" sz="3200" b="1" dirty="0">
                <a:solidFill>
                  <a:schemeClr val="accent3">
                    <a:lumMod val="20000"/>
                    <a:lumOff val="80000"/>
                  </a:schemeClr>
                </a:solidFill>
              </a:rPr>
              <a:t>FUTURE SCOPE</a:t>
            </a:r>
          </a:p>
        </p:txBody>
      </p:sp>
      <p:sp>
        <p:nvSpPr>
          <p:cNvPr id="11" name="Text Box 190"/>
          <p:cNvSpPr txBox="1">
            <a:spLocks noChangeArrowheads="1"/>
          </p:cNvSpPr>
          <p:nvPr/>
        </p:nvSpPr>
        <p:spPr bwMode="auto">
          <a:xfrm>
            <a:off x="1093783" y="8376102"/>
            <a:ext cx="9875520" cy="3275563"/>
          </a:xfrm>
          <a:prstGeom prst="rect">
            <a:avLst/>
          </a:prstGeom>
          <a:noFill/>
          <a:ln w="12700">
            <a:noFill/>
          </a:ln>
          <a:effectLst/>
        </p:spPr>
        <p:txBody>
          <a:bodyPr lIns="97942" tIns="97942" rIns="97942" bIns="97942">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buNone/>
            </a:pPr>
            <a:r>
              <a:rPr lang="en-US" sz="2000" dirty="0">
                <a:latin typeface="Calibri" panose="020F0502020204030204" pitchFamily="34" charset="0"/>
                <a:cs typeface="Calibri" panose="020F0502020204030204" pitchFamily="34" charset="0"/>
              </a:rPr>
              <a:t>Traditional forecasting methods are too rigid to capture real-time changes in revenue performance. This limits MedAire’s ability to plan accurately in a dynamic, high-risk environment.</a:t>
            </a:r>
          </a:p>
          <a:p>
            <a:pPr>
              <a:buNone/>
            </a:pPr>
            <a:endParaRPr lang="en-US" sz="2000" dirty="0">
              <a:latin typeface="Calibri" panose="020F0502020204030204" pitchFamily="34" charset="0"/>
              <a:cs typeface="Calibri" panose="020F0502020204030204" pitchFamily="34" charset="0"/>
            </a:endParaRPr>
          </a:p>
          <a:p>
            <a:pPr>
              <a:buNone/>
            </a:pPr>
            <a:r>
              <a:rPr lang="en-US" sz="2000" dirty="0">
                <a:latin typeface="Calibri" panose="020F0502020204030204" pitchFamily="34" charset="0"/>
                <a:cs typeface="Calibri" panose="020F0502020204030204" pitchFamily="34" charset="0"/>
              </a:rPr>
              <a:t>Contractual and transactional revenues are influenced by shifting market activity, client needs, and new offerings. Without a unified forecasting model, predicting outcomes and allocating resources becomes difficult.</a:t>
            </a:r>
          </a:p>
          <a:p>
            <a:pPr>
              <a:buNone/>
            </a:pPr>
            <a:endParaRPr lang="en-US" sz="2000" dirty="0">
              <a:latin typeface="Calibri" panose="020F0502020204030204" pitchFamily="34" charset="0"/>
              <a:cs typeface="Calibri" panose="020F0502020204030204" pitchFamily="34" charset="0"/>
            </a:endParaRPr>
          </a:p>
          <a:p>
            <a:pPr>
              <a:buNone/>
            </a:pPr>
            <a:r>
              <a:rPr lang="en-US" sz="2000" dirty="0">
                <a:latin typeface="Calibri" panose="020F0502020204030204" pitchFamily="34" charset="0"/>
                <a:cs typeface="Calibri" panose="020F0502020204030204" pitchFamily="34" charset="0"/>
              </a:rPr>
              <a:t>There is a need for a dynamic, automated solution that integrates both revenue streams.</a:t>
            </a:r>
          </a:p>
          <a:p>
            <a:r>
              <a:rPr lang="en-US" sz="2000" dirty="0">
                <a:latin typeface="Calibri" panose="020F0502020204030204" pitchFamily="34" charset="0"/>
                <a:cs typeface="Calibri" panose="020F0502020204030204" pitchFamily="34" charset="0"/>
              </a:rPr>
              <a:t>Such a model would enable more responsive planning and scenario-based decision-making.</a:t>
            </a:r>
          </a:p>
        </p:txBody>
      </p:sp>
      <p:sp>
        <p:nvSpPr>
          <p:cNvPr id="45" name="Rectangle 44"/>
          <p:cNvSpPr/>
          <p:nvPr/>
        </p:nvSpPr>
        <p:spPr>
          <a:xfrm>
            <a:off x="21949099" y="2897522"/>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971" tIns="24486" rIns="48971" bIns="24486" rtlCol="0" anchor="ctr"/>
          <a:lstStyle/>
          <a:p>
            <a:pPr algn="ctr"/>
            <a:r>
              <a:rPr lang="en-US" sz="3200" b="1" dirty="0">
                <a:solidFill>
                  <a:schemeClr val="accent3">
                    <a:lumMod val="20000"/>
                    <a:lumOff val="80000"/>
                  </a:schemeClr>
                </a:solidFill>
              </a:rPr>
              <a:t>KEY TAKEAWAYS</a:t>
            </a:r>
          </a:p>
        </p:txBody>
      </p:sp>
      <p:sp>
        <p:nvSpPr>
          <p:cNvPr id="51" name="Text Box 180"/>
          <p:cNvSpPr txBox="1">
            <a:spLocks noChangeArrowheads="1"/>
          </p:cNvSpPr>
          <p:nvPr/>
        </p:nvSpPr>
        <p:spPr bwMode="auto">
          <a:xfrm>
            <a:off x="20521557" y="15711316"/>
            <a:ext cx="789793" cy="326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8971" tIns="24486" rIns="48971" bIns="24486">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eaLnBrk="1" hangingPunct="1"/>
            <a:r>
              <a:rPr lang="en-US" sz="1800" b="1" dirty="0">
                <a:latin typeface="Calibri" pitchFamily="34" charset="0"/>
              </a:rPr>
              <a:t>Chart 3</a:t>
            </a:r>
            <a:endParaRPr lang="en-US" sz="1800" dirty="0">
              <a:latin typeface="Calibri" pitchFamily="34" charset="0"/>
            </a:endParaRPr>
          </a:p>
        </p:txBody>
      </p:sp>
      <p:sp>
        <p:nvSpPr>
          <p:cNvPr id="30" name="Rectangle 265"/>
          <p:cNvSpPr>
            <a:spLocks noChangeAspect="1" noChangeArrowheads="1"/>
          </p:cNvSpPr>
          <p:nvPr/>
        </p:nvSpPr>
        <p:spPr bwMode="auto">
          <a:xfrm>
            <a:off x="1097280" y="731520"/>
            <a:ext cx="1827358" cy="1371600"/>
          </a:xfrm>
          <a:prstGeom prst="rect">
            <a:avLst/>
          </a:prstGeom>
          <a:blipFill dpi="0" rotWithShape="1">
            <a:blip r:embed="rId3">
              <a:lum bright="70000" contrast="-70000"/>
            </a:blip>
            <a:srcRect/>
            <a:stretch>
              <a:fillRect r="-79"/>
            </a:stretch>
          </a:bli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83814" tIns="41907" rIns="83814" bIns="41907" anchor="ctr"/>
          <a:lstStyle/>
          <a:p>
            <a:pPr algn="ctr" defTabSz="4022725"/>
            <a:r>
              <a:rPr lang="en-US" sz="1200" b="1" dirty="0">
                <a:latin typeface="Calibri" pitchFamily="34" charset="0"/>
              </a:rPr>
              <a:t>REPLACE THIS BOX WITH YOUR ORGANIZATION’S</a:t>
            </a:r>
          </a:p>
          <a:p>
            <a:pPr algn="ctr" defTabSz="4022725"/>
            <a:r>
              <a:rPr lang="en-US" sz="1200" b="1" dirty="0">
                <a:latin typeface="Calibri" pitchFamily="34" charset="0"/>
              </a:rPr>
              <a:t>HIGH RESOLUTION LOGO</a:t>
            </a:r>
          </a:p>
        </p:txBody>
      </p:sp>
      <p:sp>
        <p:nvSpPr>
          <p:cNvPr id="38" name="Rectangle 37">
            <a:extLst>
              <a:ext uri="{FF2B5EF4-FFF2-40B4-BE49-F238E27FC236}">
                <a16:creationId xmlns:a16="http://schemas.microsoft.com/office/drawing/2014/main" id="{A351A416-9E6D-44FF-9CE1-832262BC8AFD}"/>
              </a:ext>
            </a:extLst>
          </p:cNvPr>
          <p:cNvSpPr/>
          <p:nvPr/>
        </p:nvSpPr>
        <p:spPr>
          <a:xfrm>
            <a:off x="33680400" y="12966972"/>
            <a:ext cx="6934200" cy="8978628"/>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spcBef>
                <a:spcPts val="1200"/>
              </a:spcBef>
              <a:spcAft>
                <a:spcPts val="1200"/>
              </a:spcAft>
            </a:pPr>
            <a:endParaRPr lang="en-US" dirty="0">
              <a:solidFill>
                <a:schemeClr val="bg1">
                  <a:lumMod val="50000"/>
                </a:schemeClr>
              </a:solidFill>
            </a:endParaRPr>
          </a:p>
        </p:txBody>
      </p:sp>
      <p:sp>
        <p:nvSpPr>
          <p:cNvPr id="2" name="Rectangle 1">
            <a:extLst>
              <a:ext uri="{FF2B5EF4-FFF2-40B4-BE49-F238E27FC236}">
                <a16:creationId xmlns:a16="http://schemas.microsoft.com/office/drawing/2014/main" id="{300E65F4-FA32-46F4-B5A3-BA0D921E5FF5}"/>
              </a:ext>
            </a:extLst>
          </p:cNvPr>
          <p:cNvSpPr/>
          <p:nvPr/>
        </p:nvSpPr>
        <p:spPr>
          <a:xfrm>
            <a:off x="33604200" y="13054049"/>
            <a:ext cx="6934200" cy="8682959"/>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spcBef>
                <a:spcPts val="1200"/>
              </a:spcBef>
              <a:spcAft>
                <a:spcPts val="1200"/>
              </a:spcAft>
            </a:pPr>
            <a:endParaRPr lang="en-US" sz="4800" dirty="0">
              <a:solidFill>
                <a:schemeClr val="bg1">
                  <a:lumMod val="50000"/>
                </a:schemeClr>
              </a:solidFill>
            </a:endParaRPr>
          </a:p>
          <a:p>
            <a:pPr algn="ctr" rtl="0">
              <a:spcBef>
                <a:spcPts val="1200"/>
              </a:spcBef>
              <a:spcAft>
                <a:spcPts val="1200"/>
              </a:spcAft>
            </a:pPr>
            <a:r>
              <a:rPr lang="en-US" sz="4800" dirty="0">
                <a:solidFill>
                  <a:schemeClr val="bg1">
                    <a:lumMod val="50000"/>
                  </a:schemeClr>
                </a:solidFill>
              </a:rPr>
              <a:t>W</a:t>
            </a:r>
            <a:r>
              <a:rPr lang="en-US" sz="4800" b="0" i="0" u="none" strike="noStrike" dirty="0">
                <a:solidFill>
                  <a:schemeClr val="bg1">
                    <a:lumMod val="50000"/>
                  </a:schemeClr>
                </a:solidFill>
                <a:effectLst/>
              </a:rPr>
              <a:t>e are having all posters professionally printed for you! This means your poster will have a nice professional finish, but it also means the deadline has to be earlier than the event date. </a:t>
            </a:r>
            <a:r>
              <a:rPr lang="en-US" sz="4800" b="1" i="0" u="sng" dirty="0">
                <a:solidFill>
                  <a:schemeClr val="bg1">
                    <a:lumMod val="50000"/>
                  </a:schemeClr>
                </a:solidFill>
                <a:effectLst/>
              </a:rPr>
              <a:t>The deadline to submit your poster is Monday, April 14</a:t>
            </a:r>
            <a:r>
              <a:rPr lang="en-US" sz="4800" b="1" i="0" u="sng" baseline="30000" dirty="0">
                <a:solidFill>
                  <a:schemeClr val="bg1">
                    <a:lumMod val="50000"/>
                  </a:schemeClr>
                </a:solidFill>
                <a:effectLst/>
              </a:rPr>
              <a:t>th</a:t>
            </a:r>
            <a:r>
              <a:rPr lang="en-US" sz="4800" b="1" i="0" u="sng" dirty="0">
                <a:solidFill>
                  <a:schemeClr val="bg1">
                    <a:lumMod val="50000"/>
                  </a:schemeClr>
                </a:solidFill>
                <a:effectLst/>
              </a:rPr>
              <a:t> at 11:59 pm</a:t>
            </a:r>
            <a:r>
              <a:rPr lang="en-US" sz="4800" b="1" i="0" u="none" strike="noStrike" dirty="0">
                <a:solidFill>
                  <a:schemeClr val="bg1">
                    <a:lumMod val="50000"/>
                  </a:schemeClr>
                </a:solidFill>
                <a:effectLst/>
              </a:rPr>
              <a:t>.</a:t>
            </a:r>
            <a:r>
              <a:rPr lang="en-US" sz="4800" b="0" i="0" u="none" strike="noStrike" dirty="0">
                <a:solidFill>
                  <a:schemeClr val="bg1">
                    <a:lumMod val="50000"/>
                  </a:schemeClr>
                </a:solidFill>
                <a:effectLst/>
              </a:rPr>
              <a:t> </a:t>
            </a:r>
            <a:endParaRPr lang="en-US" sz="4800" b="0" dirty="0">
              <a:solidFill>
                <a:schemeClr val="bg1">
                  <a:lumMod val="50000"/>
                </a:schemeClr>
              </a:solidFill>
              <a:effectLst/>
            </a:endParaRPr>
          </a:p>
          <a:p>
            <a:br>
              <a:rPr lang="en-US" sz="4400" dirty="0">
                <a:solidFill>
                  <a:schemeClr val="bg1">
                    <a:lumMod val="50000"/>
                  </a:schemeClr>
                </a:solidFill>
              </a:rPr>
            </a:br>
            <a:endParaRPr lang="en-US" sz="4400" dirty="0">
              <a:solidFill>
                <a:schemeClr val="bg1">
                  <a:lumMod val="50000"/>
                </a:schemeClr>
              </a:solidFill>
            </a:endParaRPr>
          </a:p>
        </p:txBody>
      </p:sp>
      <p:pic>
        <p:nvPicPr>
          <p:cNvPr id="9" name="Picture 8" descr="A blue and orange logo&#10;&#10;AI-generated content may be incorrect.">
            <a:extLst>
              <a:ext uri="{FF2B5EF4-FFF2-40B4-BE49-F238E27FC236}">
                <a16:creationId xmlns:a16="http://schemas.microsoft.com/office/drawing/2014/main" id="{BC62A959-DDEE-9F21-52D5-93CA7C892F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992" y="502920"/>
            <a:ext cx="3318488" cy="1828800"/>
          </a:xfrm>
          <a:prstGeom prst="rect">
            <a:avLst/>
          </a:prstGeom>
        </p:spPr>
      </p:pic>
      <p:sp>
        <p:nvSpPr>
          <p:cNvPr id="6" name="TextBox 5">
            <a:extLst>
              <a:ext uri="{FF2B5EF4-FFF2-40B4-BE49-F238E27FC236}">
                <a16:creationId xmlns:a16="http://schemas.microsoft.com/office/drawing/2014/main" id="{A63ECAC5-ED3D-A353-495D-02136CBF4D60}"/>
              </a:ext>
            </a:extLst>
          </p:cNvPr>
          <p:cNvSpPr txBox="1"/>
          <p:nvPr/>
        </p:nvSpPr>
        <p:spPr>
          <a:xfrm>
            <a:off x="5155058" y="3496517"/>
            <a:ext cx="5872479" cy="2308324"/>
          </a:xfrm>
          <a:prstGeom prst="rect">
            <a:avLst/>
          </a:prstGeom>
          <a:noFill/>
        </p:spPr>
        <p:txBody>
          <a:bodyPr wrap="square" rtlCol="0">
            <a:spAutoFit/>
          </a:bodyPr>
          <a:lstStyle/>
          <a:p>
            <a:r>
              <a:rPr lang="en-US" b="1" dirty="0">
                <a:latin typeface="Calibri" panose="020F0502020204030204" pitchFamily="34" charset="0"/>
                <a:cs typeface="Calibri" panose="020F0502020204030204" pitchFamily="34" charset="0"/>
              </a:rPr>
              <a:t>What They Do:</a:t>
            </a:r>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Deliver 24/7 remote medical and security support</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Provide telemedicine, medical kits, and crew training</a:t>
            </a:r>
          </a:p>
          <a:p>
            <a:r>
              <a:rPr lang="en-US" b="1" dirty="0">
                <a:latin typeface="Calibri" panose="020F0502020204030204" pitchFamily="34" charset="0"/>
                <a:cs typeface="Calibri" panose="020F0502020204030204" pitchFamily="34" charset="0"/>
              </a:rPr>
              <a:t>Project Relevance:</a:t>
            </a:r>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Financial forecasting of medical service demand and cost</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Data analytics to identify high-risk regions &amp; cost drivers</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Supports budget planning, efficiency, and risk mitigation</a:t>
            </a:r>
          </a:p>
          <a:p>
            <a:endParaRPr lang="en-US" dirty="0"/>
          </a:p>
        </p:txBody>
      </p:sp>
      <p:pic>
        <p:nvPicPr>
          <p:cNvPr id="43" name="Picture 42" descr="A logo for a school of business&#10;&#10;AI-generated content may be incorrect.">
            <a:extLst>
              <a:ext uri="{FF2B5EF4-FFF2-40B4-BE49-F238E27FC236}">
                <a16:creationId xmlns:a16="http://schemas.microsoft.com/office/drawing/2014/main" id="{B5591DDC-A906-8414-D781-C9F2EC70A39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940222" y="546824"/>
            <a:ext cx="3319272" cy="1740991"/>
          </a:xfrm>
          <a:prstGeom prst="rect">
            <a:avLst/>
          </a:prstGeom>
        </p:spPr>
      </p:pic>
      <p:sp>
        <p:nvSpPr>
          <p:cNvPr id="46" name="TextBox 45">
            <a:extLst>
              <a:ext uri="{FF2B5EF4-FFF2-40B4-BE49-F238E27FC236}">
                <a16:creationId xmlns:a16="http://schemas.microsoft.com/office/drawing/2014/main" id="{7C10F2F3-E907-1796-3E3A-3AA08B3A3C1D}"/>
              </a:ext>
            </a:extLst>
          </p:cNvPr>
          <p:cNvSpPr txBox="1"/>
          <p:nvPr/>
        </p:nvSpPr>
        <p:spPr>
          <a:xfrm>
            <a:off x="11415552" y="9126662"/>
            <a:ext cx="10266681" cy="1015663"/>
          </a:xfrm>
          <a:prstGeom prst="rect">
            <a:avLst/>
          </a:prstGeom>
          <a:noFill/>
        </p:spPr>
        <p:txBody>
          <a:bodyPr wrap="square" rtlCol="0">
            <a:spAutoFit/>
          </a:bodyPr>
          <a:lstStyle/>
          <a:p>
            <a:pPr>
              <a:buNone/>
            </a:pPr>
            <a:r>
              <a:rPr lang="en-US" sz="2000" dirty="0">
                <a:latin typeface="Calibri" panose="020F0502020204030204" pitchFamily="34" charset="0"/>
                <a:cs typeface="Calibri" panose="020F0502020204030204" pitchFamily="34" charset="0"/>
              </a:rPr>
              <a:t>The model delivers a rolling monthly forecast with drill-down capabilities across region, market, and month. It incorporates key levers such as renewals, DNRs, pricing changes, and new client activity to improve forecasting precision and insight.</a:t>
            </a:r>
          </a:p>
        </p:txBody>
      </p:sp>
      <p:pic>
        <p:nvPicPr>
          <p:cNvPr id="54" name="Picture 53" descr="A group of medical supplies&#10;&#10;AI-generated content may be incorrect.">
            <a:extLst>
              <a:ext uri="{FF2B5EF4-FFF2-40B4-BE49-F238E27FC236}">
                <a16:creationId xmlns:a16="http://schemas.microsoft.com/office/drawing/2014/main" id="{537F595A-0BC6-4AC1-C63C-B0368077899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41527" y="5554799"/>
            <a:ext cx="4134166" cy="1468716"/>
          </a:xfrm>
          <a:prstGeom prst="rect">
            <a:avLst/>
          </a:prstGeom>
        </p:spPr>
      </p:pic>
      <p:pic>
        <p:nvPicPr>
          <p:cNvPr id="62" name="Picture 61" descr="A white airplane with black background&#10;&#10;AI-generated content may be incorrect.">
            <a:extLst>
              <a:ext uri="{FF2B5EF4-FFF2-40B4-BE49-F238E27FC236}">
                <a16:creationId xmlns:a16="http://schemas.microsoft.com/office/drawing/2014/main" id="{2C34AA59-EC07-E8D3-49A7-437EE5D93C5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54164" y="5556977"/>
            <a:ext cx="3087107" cy="1045633"/>
          </a:xfrm>
          <a:prstGeom prst="rect">
            <a:avLst/>
          </a:prstGeom>
        </p:spPr>
      </p:pic>
      <p:pic>
        <p:nvPicPr>
          <p:cNvPr id="64" name="Picture 63" descr="A group of people sitting around a table with laptops and charts&#10;&#10;AI-generated content may be incorrect.">
            <a:extLst>
              <a:ext uri="{FF2B5EF4-FFF2-40B4-BE49-F238E27FC236}">
                <a16:creationId xmlns:a16="http://schemas.microsoft.com/office/drawing/2014/main" id="{FEF6DD0D-4658-84B5-4CB1-8D05DB1F588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094946" y="15576908"/>
            <a:ext cx="5457948" cy="3095244"/>
          </a:xfrm>
          <a:prstGeom prst="rect">
            <a:avLst/>
          </a:prstGeom>
        </p:spPr>
      </p:pic>
      <p:pic>
        <p:nvPicPr>
          <p:cNvPr id="70" name="Picture 69" descr="A white yacht on a black background&#10;&#10;AI-generated content may be incorrect.">
            <a:extLst>
              <a:ext uri="{FF2B5EF4-FFF2-40B4-BE49-F238E27FC236}">
                <a16:creationId xmlns:a16="http://schemas.microsoft.com/office/drawing/2014/main" id="{32B5B5DE-CEBF-ECD1-833B-1F751EDA955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43548" y="5637685"/>
            <a:ext cx="3782278" cy="1964967"/>
          </a:xfrm>
          <a:prstGeom prst="rect">
            <a:avLst/>
          </a:prstGeom>
        </p:spPr>
      </p:pic>
      <p:sp>
        <p:nvSpPr>
          <p:cNvPr id="72" name="TextBox 71">
            <a:extLst>
              <a:ext uri="{FF2B5EF4-FFF2-40B4-BE49-F238E27FC236}">
                <a16:creationId xmlns:a16="http://schemas.microsoft.com/office/drawing/2014/main" id="{409035A5-4CC1-92EB-A8F2-6D444453C79E}"/>
              </a:ext>
            </a:extLst>
          </p:cNvPr>
          <p:cNvSpPr txBox="1"/>
          <p:nvPr/>
        </p:nvSpPr>
        <p:spPr>
          <a:xfrm>
            <a:off x="0" y="19181613"/>
            <a:ext cx="32947303" cy="2763987"/>
          </a:xfrm>
          <a:prstGeom prst="rect">
            <a:avLst/>
          </a:prstGeom>
          <a:solidFill>
            <a:srgbClr val="FCD2AF"/>
          </a:solidFill>
          <a:ln>
            <a:noFill/>
          </a:ln>
        </p:spPr>
        <p:txBody>
          <a:bodyPr wrap="square" rtlCol="0">
            <a:noAutofit/>
          </a:bodyPr>
          <a:lstStyle/>
          <a:p>
            <a:endParaRPr lang="en-US" dirty="0"/>
          </a:p>
        </p:txBody>
      </p:sp>
      <p:pic>
        <p:nvPicPr>
          <p:cNvPr id="75" name="Picture 74" descr="A graph with blue lines&#10;&#10;AI-generated content may be incorrect.">
            <a:extLst>
              <a:ext uri="{FF2B5EF4-FFF2-40B4-BE49-F238E27FC236}">
                <a16:creationId xmlns:a16="http://schemas.microsoft.com/office/drawing/2014/main" id="{D99B177C-ED40-EFBF-14DF-1F455234E28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1949099" y="7025820"/>
            <a:ext cx="9915434" cy="4986625"/>
          </a:xfrm>
          <a:prstGeom prst="rect">
            <a:avLst/>
          </a:prstGeom>
        </p:spPr>
      </p:pic>
      <p:pic>
        <p:nvPicPr>
          <p:cNvPr id="79" name="Picture 78" descr="A graph of numbers and columns&#10;&#10;AI-generated content may be incorrect.">
            <a:extLst>
              <a:ext uri="{FF2B5EF4-FFF2-40B4-BE49-F238E27FC236}">
                <a16:creationId xmlns:a16="http://schemas.microsoft.com/office/drawing/2014/main" id="{EE24614E-8B21-7B7D-E93A-22FB9452D0D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6157891" y="5669440"/>
            <a:ext cx="5105438" cy="2758110"/>
          </a:xfrm>
          <a:prstGeom prst="rect">
            <a:avLst/>
          </a:prstGeom>
        </p:spPr>
      </p:pic>
      <p:pic>
        <p:nvPicPr>
          <p:cNvPr id="81" name="Picture 80" descr="A graph of blue and white bars&#10;&#10;AI-generated content may be incorrect.">
            <a:extLst>
              <a:ext uri="{FF2B5EF4-FFF2-40B4-BE49-F238E27FC236}">
                <a16:creationId xmlns:a16="http://schemas.microsoft.com/office/drawing/2014/main" id="{1856E3DC-AA19-F473-090F-C9BD68A3B514}"/>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1440951" y="5644459"/>
            <a:ext cx="5399249" cy="2758111"/>
          </a:xfrm>
          <a:prstGeom prst="rect">
            <a:avLst/>
          </a:prstGeom>
        </p:spPr>
      </p:pic>
      <p:sp>
        <p:nvSpPr>
          <p:cNvPr id="82" name="TextBox 81">
            <a:extLst>
              <a:ext uri="{FF2B5EF4-FFF2-40B4-BE49-F238E27FC236}">
                <a16:creationId xmlns:a16="http://schemas.microsoft.com/office/drawing/2014/main" id="{19BE9622-41E0-B602-BFC7-3E57AC68E2C5}"/>
              </a:ext>
            </a:extLst>
          </p:cNvPr>
          <p:cNvSpPr txBox="1"/>
          <p:nvPr/>
        </p:nvSpPr>
        <p:spPr>
          <a:xfrm>
            <a:off x="6257175" y="19323466"/>
            <a:ext cx="2162164" cy="584775"/>
          </a:xfrm>
          <a:prstGeom prst="rect">
            <a:avLst/>
          </a:prstGeom>
          <a:noFill/>
        </p:spPr>
        <p:txBody>
          <a:bodyPr wrap="square" rtlCol="0">
            <a:spAutoFit/>
          </a:bodyPr>
          <a:lstStyle/>
          <a:p>
            <a:r>
              <a:rPr lang="en-US" sz="3200" b="1" dirty="0"/>
              <a:t>CONTACTS</a:t>
            </a:r>
          </a:p>
        </p:txBody>
      </p:sp>
      <p:sp>
        <p:nvSpPr>
          <p:cNvPr id="27" name="TextBox 26"/>
          <p:cNvSpPr txBox="1"/>
          <p:nvPr/>
        </p:nvSpPr>
        <p:spPr>
          <a:xfrm>
            <a:off x="14601789" y="19295271"/>
            <a:ext cx="2230059" cy="541893"/>
          </a:xfrm>
          <a:prstGeom prst="rect">
            <a:avLst/>
          </a:prstGeom>
          <a:noFill/>
        </p:spPr>
        <p:txBody>
          <a:bodyPr wrap="none" lIns="48971" tIns="24486" rIns="48971" bIns="24486" rtlCol="0">
            <a:spAutoFit/>
          </a:bodyPr>
          <a:lstStyle/>
          <a:p>
            <a:r>
              <a:rPr lang="en-US" sz="3200" b="1" dirty="0"/>
              <a:t>REFERENCES</a:t>
            </a:r>
          </a:p>
        </p:txBody>
      </p:sp>
      <p:sp>
        <p:nvSpPr>
          <p:cNvPr id="26" name="TextBox 25"/>
          <p:cNvSpPr txBox="1"/>
          <p:nvPr/>
        </p:nvSpPr>
        <p:spPr>
          <a:xfrm>
            <a:off x="14676513" y="19688451"/>
            <a:ext cx="14068732" cy="2147043"/>
          </a:xfrm>
          <a:prstGeom prst="rect">
            <a:avLst/>
          </a:prstGeom>
          <a:noFill/>
        </p:spPr>
        <p:txBody>
          <a:bodyPr wrap="square" lIns="48971" tIns="48971" rIns="48971" bIns="48971" numCol="1" spcCol="244855" rtlCol="0">
            <a:noAutofit/>
          </a:bodyPr>
          <a:lstStyle/>
          <a:p>
            <a:r>
              <a:rPr lang="en-US" sz="2400" i="1" dirty="0">
                <a:latin typeface="Calibri" panose="020F0502020204030204" pitchFamily="34" charset="0"/>
                <a:cs typeface="Calibri" panose="020F0502020204030204" pitchFamily="34" charset="0"/>
              </a:rPr>
              <a:t>Figures</a:t>
            </a:r>
          </a:p>
          <a:p>
            <a:pPr marL="342900" indent="-342900">
              <a:buFont typeface="+mj-lt"/>
              <a:buAutoNum type="arabicPeriod"/>
            </a:pPr>
            <a:r>
              <a:rPr lang="en-US" sz="2000" dirty="0">
                <a:latin typeface="Calibri" panose="020F0502020204030204" pitchFamily="34" charset="0"/>
                <a:cs typeface="Calibri" panose="020F0502020204030204" pitchFamily="34" charset="0"/>
              </a:rPr>
              <a:t>https://epihab.org/2020/06/03/epi-hab-partners-with-medaire-to-provide-warehousing-and-storage-for-large-scale-project/</a:t>
            </a:r>
          </a:p>
          <a:p>
            <a:pPr marL="342900" indent="-342900">
              <a:buFont typeface="+mj-lt"/>
              <a:buAutoNum type="arabicPeriod"/>
            </a:pPr>
            <a:r>
              <a:rPr lang="en-US" sz="2000" dirty="0">
                <a:latin typeface="Calibri" panose="020F0502020204030204" pitchFamily="34" charset="0"/>
                <a:cs typeface="Calibri" panose="020F0502020204030204" pitchFamily="34" charset="0"/>
              </a:rPr>
              <a:t>AI Generated Image (Private Jet)</a:t>
            </a:r>
          </a:p>
          <a:p>
            <a:pPr marL="342900" indent="-342900">
              <a:buFont typeface="+mj-lt"/>
              <a:buAutoNum type="arabicPeriod"/>
            </a:pPr>
            <a:r>
              <a:rPr lang="en-US" sz="2000" dirty="0">
                <a:latin typeface="Calibri" panose="020F0502020204030204" pitchFamily="34" charset="0"/>
                <a:cs typeface="Calibri" panose="020F0502020204030204" pitchFamily="34" charset="0"/>
              </a:rPr>
              <a:t>AI Generated Image (Luxury Yacht)  </a:t>
            </a:r>
          </a:p>
          <a:p>
            <a:pPr marL="342900" indent="-342900">
              <a:buFont typeface="+mj-lt"/>
              <a:buAutoNum type="arabicPeriod"/>
            </a:pPr>
            <a:r>
              <a:rPr lang="en-US" sz="2000" dirty="0">
                <a:latin typeface="Calibri" panose="020F0502020204030204" pitchFamily="34" charset="0"/>
                <a:cs typeface="Calibri" panose="020F0502020204030204" pitchFamily="34" charset="0"/>
              </a:rPr>
              <a:t>https://</a:t>
            </a:r>
            <a:r>
              <a:rPr lang="en-US" sz="2000" dirty="0" err="1">
                <a:latin typeface="Calibri" panose="020F0502020204030204" pitchFamily="34" charset="0"/>
                <a:cs typeface="Calibri" panose="020F0502020204030204" pitchFamily="34" charset="0"/>
              </a:rPr>
              <a:t>www.easel.ly</a:t>
            </a:r>
            <a:r>
              <a:rPr lang="en-US" sz="2000" dirty="0">
                <a:latin typeface="Calibri" panose="020F0502020204030204" pitchFamily="34" charset="0"/>
                <a:cs typeface="Calibri" panose="020F0502020204030204" pitchFamily="34" charset="0"/>
              </a:rPr>
              <a:t>/blog/presentation-tips-keep-audience-engaged/</a:t>
            </a:r>
          </a:p>
          <a:p>
            <a:pPr marL="342900" indent="-342900">
              <a:buFont typeface="+mj-lt"/>
              <a:buAutoNum type="arabicPeriod"/>
            </a:pPr>
            <a:r>
              <a:rPr lang="en-US" sz="2000" dirty="0">
                <a:latin typeface="Calibri" panose="020F0502020204030204" pitchFamily="34" charset="0"/>
                <a:cs typeface="Calibri" panose="020F0502020204030204" pitchFamily="34" charset="0"/>
              </a:rPr>
              <a:t>AI Generated Image (Recommendations)</a:t>
            </a:r>
          </a:p>
          <a:p>
            <a:pPr marL="342900" indent="-342900">
              <a:buFont typeface="+mj-lt"/>
              <a:buAutoNum type="arabicPeriod"/>
            </a:pPr>
            <a:endParaRPr lang="en-US" sz="1400" dirty="0">
              <a:latin typeface="Calibri" panose="020F0502020204030204" pitchFamily="34" charset="0"/>
              <a:cs typeface="Calibri" panose="020F0502020204030204" pitchFamily="34" charset="0"/>
            </a:endParaRPr>
          </a:p>
        </p:txBody>
      </p:sp>
      <p:sp>
        <p:nvSpPr>
          <p:cNvPr id="85" name="TextBox 84">
            <a:extLst>
              <a:ext uri="{FF2B5EF4-FFF2-40B4-BE49-F238E27FC236}">
                <a16:creationId xmlns:a16="http://schemas.microsoft.com/office/drawing/2014/main" id="{AD64AE2D-C8DC-77E0-AEA1-35ECB0BB8DAD}"/>
              </a:ext>
            </a:extLst>
          </p:cNvPr>
          <p:cNvSpPr txBox="1"/>
          <p:nvPr/>
        </p:nvSpPr>
        <p:spPr>
          <a:xfrm>
            <a:off x="5957667" y="7160121"/>
            <a:ext cx="2888990" cy="615553"/>
          </a:xfrm>
          <a:prstGeom prst="rect">
            <a:avLst/>
          </a:prstGeom>
          <a:noFill/>
        </p:spPr>
        <p:txBody>
          <a:bodyPr wrap="square" rtlCol="0">
            <a:spAutoFit/>
          </a:bodyPr>
          <a:lstStyle/>
          <a:p>
            <a:r>
              <a:rPr lang="en-US" sz="1600" b="1" dirty="0">
                <a:latin typeface="Calibri" pitchFamily="34" charset="0"/>
              </a:rPr>
              <a:t>Figure 2 &amp; 3</a:t>
            </a:r>
            <a:endParaRPr lang="en-US" sz="1600" dirty="0">
              <a:latin typeface="Calibri" pitchFamily="34" charset="0"/>
            </a:endParaRPr>
          </a:p>
          <a:p>
            <a:endParaRPr lang="en-US" dirty="0"/>
          </a:p>
        </p:txBody>
      </p:sp>
      <p:sp>
        <p:nvSpPr>
          <p:cNvPr id="86" name="TextBox 85">
            <a:extLst>
              <a:ext uri="{FF2B5EF4-FFF2-40B4-BE49-F238E27FC236}">
                <a16:creationId xmlns:a16="http://schemas.microsoft.com/office/drawing/2014/main" id="{DBE45462-EA28-4226-28A8-18768FEB126B}"/>
              </a:ext>
            </a:extLst>
          </p:cNvPr>
          <p:cNvSpPr txBox="1"/>
          <p:nvPr/>
        </p:nvSpPr>
        <p:spPr>
          <a:xfrm>
            <a:off x="2493634" y="6976435"/>
            <a:ext cx="1971744" cy="615553"/>
          </a:xfrm>
          <a:prstGeom prst="rect">
            <a:avLst/>
          </a:prstGeom>
          <a:noFill/>
        </p:spPr>
        <p:txBody>
          <a:bodyPr wrap="square" rtlCol="0">
            <a:spAutoFit/>
          </a:bodyPr>
          <a:lstStyle/>
          <a:p>
            <a:r>
              <a:rPr lang="en-US" sz="1600" b="1" dirty="0">
                <a:latin typeface="Calibri" pitchFamily="34" charset="0"/>
              </a:rPr>
              <a:t>Figure 1</a:t>
            </a:r>
            <a:endParaRPr lang="en-US" sz="1600" dirty="0">
              <a:latin typeface="Calibri" pitchFamily="34" charset="0"/>
            </a:endParaRPr>
          </a:p>
          <a:p>
            <a:endParaRPr lang="en-US" dirty="0"/>
          </a:p>
        </p:txBody>
      </p:sp>
      <p:pic>
        <p:nvPicPr>
          <p:cNvPr id="88" name="Picture 87">
            <a:extLst>
              <a:ext uri="{FF2B5EF4-FFF2-40B4-BE49-F238E27FC236}">
                <a16:creationId xmlns:a16="http://schemas.microsoft.com/office/drawing/2014/main" id="{B39CBC09-295D-D57D-3AA4-7CE9DFB2C7B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440951" y="8711991"/>
            <a:ext cx="9875520" cy="381160"/>
          </a:xfrm>
          <a:prstGeom prst="rect">
            <a:avLst/>
          </a:prstGeom>
        </p:spPr>
      </p:pic>
      <p:sp>
        <p:nvSpPr>
          <p:cNvPr id="89" name="TextBox 88">
            <a:extLst>
              <a:ext uri="{FF2B5EF4-FFF2-40B4-BE49-F238E27FC236}">
                <a16:creationId xmlns:a16="http://schemas.microsoft.com/office/drawing/2014/main" id="{3DD6CC4A-405D-D2DE-B174-486E1A23B5D7}"/>
              </a:ext>
            </a:extLst>
          </p:cNvPr>
          <p:cNvSpPr txBox="1"/>
          <p:nvPr/>
        </p:nvSpPr>
        <p:spPr>
          <a:xfrm>
            <a:off x="24775439" y="7075591"/>
            <a:ext cx="2895600" cy="615553"/>
          </a:xfrm>
          <a:prstGeom prst="rect">
            <a:avLst/>
          </a:prstGeom>
          <a:noFill/>
        </p:spPr>
        <p:txBody>
          <a:bodyPr wrap="square" rtlCol="0">
            <a:spAutoFit/>
          </a:bodyPr>
          <a:lstStyle/>
          <a:p>
            <a:r>
              <a:rPr lang="en-US" sz="1600" b="1" dirty="0">
                <a:latin typeface="Calibri" pitchFamily="34" charset="0"/>
              </a:rPr>
              <a:t>Chart 5</a:t>
            </a:r>
            <a:endParaRPr lang="en-US" sz="1600" dirty="0">
              <a:latin typeface="Calibri" pitchFamily="34" charset="0"/>
            </a:endParaRPr>
          </a:p>
          <a:p>
            <a:endParaRPr lang="en-US" dirty="0"/>
          </a:p>
        </p:txBody>
      </p:sp>
      <p:sp>
        <p:nvSpPr>
          <p:cNvPr id="90" name="TextBox 89">
            <a:extLst>
              <a:ext uri="{FF2B5EF4-FFF2-40B4-BE49-F238E27FC236}">
                <a16:creationId xmlns:a16="http://schemas.microsoft.com/office/drawing/2014/main" id="{A456C6DA-558C-CF99-223D-FEA4B14E28D9}"/>
              </a:ext>
            </a:extLst>
          </p:cNvPr>
          <p:cNvSpPr txBox="1"/>
          <p:nvPr/>
        </p:nvSpPr>
        <p:spPr>
          <a:xfrm>
            <a:off x="25028923" y="18293508"/>
            <a:ext cx="3863652" cy="338554"/>
          </a:xfrm>
          <a:prstGeom prst="rect">
            <a:avLst/>
          </a:prstGeom>
          <a:noFill/>
        </p:spPr>
        <p:txBody>
          <a:bodyPr wrap="square" rtlCol="0">
            <a:spAutoFit/>
          </a:bodyPr>
          <a:lstStyle/>
          <a:p>
            <a:r>
              <a:rPr lang="en-US" sz="1600" b="1" dirty="0">
                <a:latin typeface="Calibri" pitchFamily="34" charset="0"/>
              </a:rPr>
              <a:t>Figure 5</a:t>
            </a:r>
            <a:endParaRPr lang="en-US" sz="1600" dirty="0"/>
          </a:p>
        </p:txBody>
      </p:sp>
      <p:sp>
        <p:nvSpPr>
          <p:cNvPr id="91" name="TextBox 90">
            <a:extLst>
              <a:ext uri="{FF2B5EF4-FFF2-40B4-BE49-F238E27FC236}">
                <a16:creationId xmlns:a16="http://schemas.microsoft.com/office/drawing/2014/main" id="{CB270DF9-D474-9CA2-3DEC-5AC8F3A69298}"/>
              </a:ext>
            </a:extLst>
          </p:cNvPr>
          <p:cNvSpPr txBox="1"/>
          <p:nvPr/>
        </p:nvSpPr>
        <p:spPr>
          <a:xfrm>
            <a:off x="13628681" y="8376102"/>
            <a:ext cx="3358385" cy="615553"/>
          </a:xfrm>
          <a:prstGeom prst="rect">
            <a:avLst/>
          </a:prstGeom>
          <a:noFill/>
        </p:spPr>
        <p:txBody>
          <a:bodyPr wrap="square" rtlCol="0">
            <a:spAutoFit/>
          </a:bodyPr>
          <a:lstStyle/>
          <a:p>
            <a:r>
              <a:rPr lang="en-US" sz="1600" b="1" dirty="0">
                <a:latin typeface="Calibri" panose="020F0502020204030204" pitchFamily="34" charset="0"/>
                <a:cs typeface="Calibri" panose="020F0502020204030204" pitchFamily="34" charset="0"/>
              </a:rPr>
              <a:t>Chart 1</a:t>
            </a:r>
            <a:endParaRPr lang="en-US" sz="1600" dirty="0">
              <a:latin typeface="Calibri" panose="020F0502020204030204" pitchFamily="34" charset="0"/>
              <a:cs typeface="Calibri" panose="020F0502020204030204" pitchFamily="34" charset="0"/>
            </a:endParaRPr>
          </a:p>
          <a:p>
            <a:endParaRPr lang="en-US" dirty="0"/>
          </a:p>
        </p:txBody>
      </p:sp>
      <p:sp>
        <p:nvSpPr>
          <p:cNvPr id="92" name="TextBox 91">
            <a:extLst>
              <a:ext uri="{FF2B5EF4-FFF2-40B4-BE49-F238E27FC236}">
                <a16:creationId xmlns:a16="http://schemas.microsoft.com/office/drawing/2014/main" id="{9D00365B-9FC3-42F9-FD35-3080ABA81572}"/>
              </a:ext>
            </a:extLst>
          </p:cNvPr>
          <p:cNvSpPr txBox="1"/>
          <p:nvPr/>
        </p:nvSpPr>
        <p:spPr>
          <a:xfrm>
            <a:off x="18731437" y="8422017"/>
            <a:ext cx="3196618" cy="615553"/>
          </a:xfrm>
          <a:prstGeom prst="rect">
            <a:avLst/>
          </a:prstGeom>
          <a:noFill/>
        </p:spPr>
        <p:txBody>
          <a:bodyPr wrap="square" rtlCol="0">
            <a:spAutoFit/>
          </a:bodyPr>
          <a:lstStyle/>
          <a:p>
            <a:r>
              <a:rPr lang="en-US" sz="1600" b="1" dirty="0">
                <a:latin typeface="Calibri" panose="020F0502020204030204" pitchFamily="34" charset="0"/>
                <a:cs typeface="Calibri" panose="020F0502020204030204" pitchFamily="34" charset="0"/>
              </a:rPr>
              <a:t>Chart 2</a:t>
            </a:r>
            <a:endParaRPr lang="en-US" sz="1600" dirty="0">
              <a:latin typeface="Calibri" panose="020F0502020204030204" pitchFamily="34" charset="0"/>
              <a:cs typeface="Calibri" panose="020F0502020204030204" pitchFamily="34" charset="0"/>
            </a:endParaRPr>
          </a:p>
          <a:p>
            <a:endParaRPr lang="en-US" dirty="0"/>
          </a:p>
        </p:txBody>
      </p:sp>
      <p:sp>
        <p:nvSpPr>
          <p:cNvPr id="93" name="TextBox 92">
            <a:extLst>
              <a:ext uri="{FF2B5EF4-FFF2-40B4-BE49-F238E27FC236}">
                <a16:creationId xmlns:a16="http://schemas.microsoft.com/office/drawing/2014/main" id="{12151FDE-80F2-ABA1-17AE-3E338E7CCE0F}"/>
              </a:ext>
            </a:extLst>
          </p:cNvPr>
          <p:cNvSpPr txBox="1"/>
          <p:nvPr/>
        </p:nvSpPr>
        <p:spPr>
          <a:xfrm>
            <a:off x="28823920" y="19656216"/>
            <a:ext cx="3435573" cy="2277547"/>
          </a:xfrm>
          <a:prstGeom prst="rect">
            <a:avLst/>
          </a:prstGeom>
          <a:noFill/>
        </p:spPr>
        <p:txBody>
          <a:bodyPr wrap="square" rtlCol="0">
            <a:spAutoFit/>
          </a:bodyPr>
          <a:lstStyle/>
          <a:p>
            <a:r>
              <a:rPr lang="en-US" sz="2400" i="1" dirty="0">
                <a:latin typeface="Calibri" panose="020F0502020204030204" pitchFamily="34" charset="0"/>
                <a:cs typeface="Calibri" panose="020F0502020204030204" pitchFamily="34" charset="0"/>
              </a:rPr>
              <a:t>Charts</a:t>
            </a:r>
          </a:p>
          <a:p>
            <a:pPr marL="342900" indent="-342900">
              <a:buFont typeface="+mj-lt"/>
              <a:buAutoNum type="arabicPeriod"/>
            </a:pPr>
            <a:r>
              <a:rPr lang="en-US" sz="2000" dirty="0">
                <a:latin typeface="Calibri" panose="020F0502020204030204" pitchFamily="34" charset="0"/>
                <a:cs typeface="Calibri" panose="020F0502020204030204" pitchFamily="34" charset="0"/>
              </a:rPr>
              <a:t>Contractual Revenue</a:t>
            </a:r>
          </a:p>
          <a:p>
            <a:pPr marL="342900" indent="-342900">
              <a:buFont typeface="+mj-lt"/>
              <a:buAutoNum type="arabicPeriod"/>
            </a:pPr>
            <a:r>
              <a:rPr lang="en-US" sz="2000" dirty="0" err="1">
                <a:latin typeface="Calibri" panose="020F0502020204030204" pitchFamily="34" charset="0"/>
                <a:cs typeface="Calibri" panose="020F0502020204030204" pitchFamily="34" charset="0"/>
              </a:rPr>
              <a:t>Transactual</a:t>
            </a:r>
            <a:r>
              <a:rPr lang="en-US" sz="2000" dirty="0">
                <a:latin typeface="Calibri" panose="020F0502020204030204" pitchFamily="34" charset="0"/>
                <a:cs typeface="Calibri" panose="020F0502020204030204" pitchFamily="34" charset="0"/>
              </a:rPr>
              <a:t> Revenue</a:t>
            </a:r>
          </a:p>
          <a:p>
            <a:pPr marL="342900" indent="-342900">
              <a:buFont typeface="+mj-lt"/>
              <a:buAutoNum type="arabicPeriod"/>
            </a:pPr>
            <a:r>
              <a:rPr lang="en-US" sz="2000" dirty="0" err="1">
                <a:latin typeface="Calibri" pitchFamily="34" charset="0"/>
              </a:rPr>
              <a:t>PowerBI</a:t>
            </a:r>
            <a:r>
              <a:rPr lang="en-US" sz="2000" dirty="0">
                <a:latin typeface="Calibri" pitchFamily="34" charset="0"/>
              </a:rPr>
              <a:t> Dashboard Layout</a:t>
            </a:r>
          </a:p>
          <a:p>
            <a:pPr marL="342900" indent="-342900">
              <a:buFont typeface="+mj-lt"/>
              <a:buAutoNum type="arabicPeriod"/>
            </a:pPr>
            <a:r>
              <a:rPr lang="en-US" sz="2000" dirty="0">
                <a:latin typeface="Calibri" pitchFamily="34" charset="0"/>
                <a:cs typeface="Calibri" panose="020F0502020204030204" pitchFamily="34" charset="0"/>
              </a:rPr>
              <a:t>Dynamic Filters</a:t>
            </a:r>
          </a:p>
          <a:p>
            <a:pPr marL="342900" indent="-342900">
              <a:buFont typeface="+mj-lt"/>
              <a:buAutoNum type="arabicPeriod"/>
            </a:pPr>
            <a:r>
              <a:rPr lang="en-US" sz="2000" dirty="0">
                <a:latin typeface="Calibri" pitchFamily="34" charset="0"/>
                <a:cs typeface="Calibri" panose="020F0502020204030204" pitchFamily="34" charset="0"/>
              </a:rPr>
              <a:t>Revenue Forecast</a:t>
            </a:r>
          </a:p>
          <a:p>
            <a:endParaRPr lang="en-US" dirty="0"/>
          </a:p>
        </p:txBody>
      </p:sp>
      <p:pic>
        <p:nvPicPr>
          <p:cNvPr id="102" name="Picture 101">
            <a:extLst>
              <a:ext uri="{FF2B5EF4-FFF2-40B4-BE49-F238E27FC236}">
                <a16:creationId xmlns:a16="http://schemas.microsoft.com/office/drawing/2014/main" id="{D8035D99-9D07-430C-2977-060EBB638CB4}"/>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545306" y="20015371"/>
            <a:ext cx="1270000" cy="1270000"/>
          </a:xfrm>
          <a:prstGeom prst="rect">
            <a:avLst/>
          </a:prstGeom>
        </p:spPr>
      </p:pic>
      <p:sp>
        <p:nvSpPr>
          <p:cNvPr id="103" name="TextBox 102">
            <a:extLst>
              <a:ext uri="{FF2B5EF4-FFF2-40B4-BE49-F238E27FC236}">
                <a16:creationId xmlns:a16="http://schemas.microsoft.com/office/drawing/2014/main" id="{93CE9101-FA4F-EC33-A7AF-A6C281A18755}"/>
              </a:ext>
            </a:extLst>
          </p:cNvPr>
          <p:cNvSpPr txBox="1"/>
          <p:nvPr/>
        </p:nvSpPr>
        <p:spPr>
          <a:xfrm>
            <a:off x="1230960" y="21333419"/>
            <a:ext cx="2335701"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Dominic Darrah</a:t>
            </a:r>
          </a:p>
        </p:txBody>
      </p:sp>
      <p:pic>
        <p:nvPicPr>
          <p:cNvPr id="105" name="Picture 104" descr="A person smiling at the camera&#10;&#10;AI-generated content may be incorrect.">
            <a:extLst>
              <a:ext uri="{FF2B5EF4-FFF2-40B4-BE49-F238E27FC236}">
                <a16:creationId xmlns:a16="http://schemas.microsoft.com/office/drawing/2014/main" id="{8CB4727D-C409-E67F-41C8-5E26799EB7BB}"/>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716942" y="20043161"/>
            <a:ext cx="1271016" cy="1271016"/>
          </a:xfrm>
          <a:prstGeom prst="rect">
            <a:avLst/>
          </a:prstGeom>
        </p:spPr>
      </p:pic>
      <p:sp>
        <p:nvSpPr>
          <p:cNvPr id="106" name="TextBox 105">
            <a:extLst>
              <a:ext uri="{FF2B5EF4-FFF2-40B4-BE49-F238E27FC236}">
                <a16:creationId xmlns:a16="http://schemas.microsoft.com/office/drawing/2014/main" id="{6EE13C4E-A3F2-5BCA-AFEA-C26A6EB2EE61}"/>
              </a:ext>
            </a:extLst>
          </p:cNvPr>
          <p:cNvSpPr txBox="1"/>
          <p:nvPr/>
        </p:nvSpPr>
        <p:spPr>
          <a:xfrm>
            <a:off x="6359379" y="21333419"/>
            <a:ext cx="2271345"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Dheeraj </a:t>
            </a:r>
            <a:r>
              <a:rPr lang="en-US" sz="2000" dirty="0" err="1">
                <a:latin typeface="Calibri" panose="020F0502020204030204" pitchFamily="34" charset="0"/>
                <a:cs typeface="Calibri" panose="020F0502020204030204" pitchFamily="34" charset="0"/>
              </a:rPr>
              <a:t>Pamnani</a:t>
            </a:r>
            <a:endParaRPr lang="en-US" sz="2000" dirty="0">
              <a:latin typeface="Calibri" panose="020F0502020204030204" pitchFamily="34" charset="0"/>
              <a:cs typeface="Calibri" panose="020F0502020204030204" pitchFamily="34" charset="0"/>
            </a:endParaRPr>
          </a:p>
        </p:txBody>
      </p:sp>
      <p:pic>
        <p:nvPicPr>
          <p:cNvPr id="108" name="Picture 107" descr="A screenshot of a graph&#10;&#10;AI-generated content may be incorrect.">
            <a:extLst>
              <a:ext uri="{FF2B5EF4-FFF2-40B4-BE49-F238E27FC236}">
                <a16:creationId xmlns:a16="http://schemas.microsoft.com/office/drawing/2014/main" id="{6F96AD4C-FE3A-F865-2823-78AEB6286D2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1324112" y="10158818"/>
            <a:ext cx="9966960" cy="5576752"/>
          </a:xfrm>
          <a:prstGeom prst="rect">
            <a:avLst/>
          </a:prstGeom>
        </p:spPr>
      </p:pic>
      <p:pic>
        <p:nvPicPr>
          <p:cNvPr id="110" name="Picture 109" descr="A screenshot of a computer&#10;&#10;AI-generated content may be incorrect.">
            <a:extLst>
              <a:ext uri="{FF2B5EF4-FFF2-40B4-BE49-F238E27FC236}">
                <a16:creationId xmlns:a16="http://schemas.microsoft.com/office/drawing/2014/main" id="{69AF9C6D-442A-D387-D2F1-2E1089A398D7}"/>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324112" y="16059393"/>
            <a:ext cx="9966960" cy="2674062"/>
          </a:xfrm>
          <a:prstGeom prst="rect">
            <a:avLst/>
          </a:prstGeom>
        </p:spPr>
      </p:pic>
      <p:sp>
        <p:nvSpPr>
          <p:cNvPr id="113" name="TextBox 112">
            <a:extLst>
              <a:ext uri="{FF2B5EF4-FFF2-40B4-BE49-F238E27FC236}">
                <a16:creationId xmlns:a16="http://schemas.microsoft.com/office/drawing/2014/main" id="{39F1D2CB-B3AB-C75A-4438-4A6DE273E9CA}"/>
              </a:ext>
            </a:extLst>
          </p:cNvPr>
          <p:cNvSpPr txBox="1"/>
          <p:nvPr/>
        </p:nvSpPr>
        <p:spPr>
          <a:xfrm>
            <a:off x="4096939" y="21314177"/>
            <a:ext cx="2289425"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Ayush Trivedi</a:t>
            </a:r>
          </a:p>
        </p:txBody>
      </p:sp>
      <p:sp>
        <p:nvSpPr>
          <p:cNvPr id="114" name="TextBox 113">
            <a:extLst>
              <a:ext uri="{FF2B5EF4-FFF2-40B4-BE49-F238E27FC236}">
                <a16:creationId xmlns:a16="http://schemas.microsoft.com/office/drawing/2014/main" id="{4B0BD561-BE59-3AD5-DF4A-7670448ED6D4}"/>
              </a:ext>
            </a:extLst>
          </p:cNvPr>
          <p:cNvSpPr txBox="1"/>
          <p:nvPr/>
        </p:nvSpPr>
        <p:spPr>
          <a:xfrm>
            <a:off x="9133057" y="21333419"/>
            <a:ext cx="1665449"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Riya Agarwal</a:t>
            </a:r>
          </a:p>
        </p:txBody>
      </p:sp>
      <p:sp>
        <p:nvSpPr>
          <p:cNvPr id="115" name="TextBox 114">
            <a:extLst>
              <a:ext uri="{FF2B5EF4-FFF2-40B4-BE49-F238E27FC236}">
                <a16:creationId xmlns:a16="http://schemas.microsoft.com/office/drawing/2014/main" id="{79673E06-7368-6767-CF94-176CA45A9647}"/>
              </a:ext>
            </a:extLst>
          </p:cNvPr>
          <p:cNvSpPr txBox="1"/>
          <p:nvPr/>
        </p:nvSpPr>
        <p:spPr>
          <a:xfrm>
            <a:off x="11450427" y="21315901"/>
            <a:ext cx="2271345"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Sravani Bolla</a:t>
            </a:r>
          </a:p>
        </p:txBody>
      </p:sp>
      <p:sp>
        <p:nvSpPr>
          <p:cNvPr id="118" name="TextBox 117">
            <a:extLst>
              <a:ext uri="{FF2B5EF4-FFF2-40B4-BE49-F238E27FC236}">
                <a16:creationId xmlns:a16="http://schemas.microsoft.com/office/drawing/2014/main" id="{CEC54656-3D38-0B9E-E42C-E1E9744E0212}"/>
              </a:ext>
            </a:extLst>
          </p:cNvPr>
          <p:cNvSpPr txBox="1"/>
          <p:nvPr/>
        </p:nvSpPr>
        <p:spPr>
          <a:xfrm>
            <a:off x="20394905" y="18702175"/>
            <a:ext cx="1050603" cy="369332"/>
          </a:xfrm>
          <a:prstGeom prst="rect">
            <a:avLst/>
          </a:prstGeom>
          <a:noFill/>
        </p:spPr>
        <p:txBody>
          <a:bodyPr wrap="square" rtlCol="0">
            <a:spAutoFit/>
          </a:bodyPr>
          <a:lstStyle/>
          <a:p>
            <a:r>
              <a:rPr lang="en-US" sz="1800" b="1" dirty="0">
                <a:latin typeface="Calibri" pitchFamily="34" charset="0"/>
              </a:rPr>
              <a:t>Chart 4</a:t>
            </a:r>
            <a:endParaRPr lang="en-US" sz="1800" dirty="0">
              <a:latin typeface="Calibri" pitchFamily="34" charset="0"/>
            </a:endParaRPr>
          </a:p>
        </p:txBody>
      </p:sp>
      <p:pic>
        <p:nvPicPr>
          <p:cNvPr id="120" name="Picture 119" descr="A person in a suit and tie&#10;&#10;AI-generated content may be incorrect.">
            <a:extLst>
              <a:ext uri="{FF2B5EF4-FFF2-40B4-BE49-F238E27FC236}">
                <a16:creationId xmlns:a16="http://schemas.microsoft.com/office/drawing/2014/main" id="{08BFA12B-F553-B9D0-6F6E-CAC77F6BF707}"/>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217302" y="20014355"/>
            <a:ext cx="1271016" cy="1271016"/>
          </a:xfrm>
          <a:prstGeom prst="rect">
            <a:avLst/>
          </a:prstGeom>
        </p:spPr>
      </p:pic>
      <p:pic>
        <p:nvPicPr>
          <p:cNvPr id="122" name="Picture 121" descr="A person smiling at camera&#10;&#10;AI-generated content may be incorrect.">
            <a:extLst>
              <a:ext uri="{FF2B5EF4-FFF2-40B4-BE49-F238E27FC236}">
                <a16:creationId xmlns:a16="http://schemas.microsoft.com/office/drawing/2014/main" id="{CBC86CA1-94CE-E940-D3B2-D0D58357E06C}"/>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213077" y="20043161"/>
            <a:ext cx="1271016" cy="1271016"/>
          </a:xfrm>
          <a:prstGeom prst="rect">
            <a:avLst/>
          </a:prstGeom>
        </p:spPr>
      </p:pic>
      <p:pic>
        <p:nvPicPr>
          <p:cNvPr id="127" name="Picture 126" descr="A person with long black hair&#10;&#10;AI-generated content may be incorrect.">
            <a:extLst>
              <a:ext uri="{FF2B5EF4-FFF2-40B4-BE49-F238E27FC236}">
                <a16:creationId xmlns:a16="http://schemas.microsoft.com/office/drawing/2014/main" id="{EAD836B2-C40B-A73A-00C3-56BFDBD22CD8}"/>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565009" y="20043161"/>
            <a:ext cx="1271016" cy="1271016"/>
          </a:xfrm>
          <a:prstGeom prst="rect">
            <a:avLst/>
          </a:prstGeom>
        </p:spPr>
      </p:pic>
      <p:pic>
        <p:nvPicPr>
          <p:cNvPr id="129" name="Picture 128">
            <a:extLst>
              <a:ext uri="{FF2B5EF4-FFF2-40B4-BE49-F238E27FC236}">
                <a16:creationId xmlns:a16="http://schemas.microsoft.com/office/drawing/2014/main" id="{0AEDA755-5A9F-57CA-68FD-06C175815804}"/>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025663" y="16472804"/>
            <a:ext cx="5820994" cy="2401160"/>
          </a:xfrm>
          <a:prstGeom prst="rect">
            <a:avLst/>
          </a:prstGeom>
        </p:spPr>
      </p:pic>
      <p:sp>
        <p:nvSpPr>
          <p:cNvPr id="130" name="TextBox 129">
            <a:extLst>
              <a:ext uri="{FF2B5EF4-FFF2-40B4-BE49-F238E27FC236}">
                <a16:creationId xmlns:a16="http://schemas.microsoft.com/office/drawing/2014/main" id="{5BDE2625-A09D-866D-E276-E8A431817C28}"/>
              </a:ext>
            </a:extLst>
          </p:cNvPr>
          <p:cNvSpPr txBox="1"/>
          <p:nvPr/>
        </p:nvSpPr>
        <p:spPr>
          <a:xfrm>
            <a:off x="8823668" y="18598032"/>
            <a:ext cx="1101610" cy="615553"/>
          </a:xfrm>
          <a:prstGeom prst="rect">
            <a:avLst/>
          </a:prstGeom>
          <a:noFill/>
        </p:spPr>
        <p:txBody>
          <a:bodyPr wrap="square" rtlCol="0">
            <a:spAutoFit/>
          </a:bodyPr>
          <a:lstStyle/>
          <a:p>
            <a:r>
              <a:rPr lang="en-US" sz="1600" b="1" dirty="0">
                <a:latin typeface="Calibri" pitchFamily="34" charset="0"/>
              </a:rPr>
              <a:t>Figure 4</a:t>
            </a:r>
            <a:endParaRPr lang="en-US" sz="1600" dirty="0">
              <a:latin typeface="Calibri" pitchFamily="34" charset="0"/>
            </a:endParaRPr>
          </a:p>
          <a:p>
            <a:endParaRPr lang="en-US" dirty="0"/>
          </a:p>
        </p:txBody>
      </p:sp>
    </p:spTree>
    <p:extLst>
      <p:ext uri="{BB962C8B-B14F-4D97-AF65-F5344CB8AC3E}">
        <p14:creationId xmlns:p14="http://schemas.microsoft.com/office/powerpoint/2010/main" val="1954664193"/>
      </p:ext>
    </p:extLst>
  </p:cSld>
  <p:clrMapOvr>
    <a:masterClrMapping/>
  </p:clrMapOvr>
</p:sld>
</file>

<file path=ppt/theme/theme1.xml><?xml version="1.0" encoding="utf-8"?>
<a:theme xmlns:a="http://schemas.openxmlformats.org/drawingml/2006/main" name="Office 2013 - 2022 Theme">
  <a:themeElements>
    <a:clrScheme name="Custom 11">
      <a:dk1>
        <a:srgbClr val="000000"/>
      </a:dk1>
      <a:lt1>
        <a:srgbClr val="FFFFFF"/>
      </a:lt1>
      <a:dk2>
        <a:srgbClr val="44546A"/>
      </a:dk2>
      <a:lt2>
        <a:srgbClr val="E7E6E6"/>
      </a:lt2>
      <a:accent1>
        <a:srgbClr val="1D2866"/>
      </a:accent1>
      <a:accent2>
        <a:srgbClr val="8BC145"/>
      </a:accent2>
      <a:accent3>
        <a:srgbClr val="F78B34"/>
      </a:accent3>
      <a:accent4>
        <a:srgbClr val="000000"/>
      </a:accent4>
      <a:accent5>
        <a:srgbClr val="000000"/>
      </a:accent5>
      <a:accent6>
        <a:srgbClr val="F19D19"/>
      </a:accent6>
      <a:hlink>
        <a:srgbClr val="000000"/>
      </a:hlink>
      <a:folHlink>
        <a:srgbClr val="000000"/>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2013 - 2022 Theme</Template>
  <TotalTime>9765</TotalTime>
  <Words>835</Words>
  <Application>Microsoft Macintosh PowerPoint</Application>
  <PresentationFormat>Custom</PresentationFormat>
  <Paragraphs>74</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Arial</vt:lpstr>
      <vt:lpstr>Calibri</vt:lpstr>
      <vt:lpstr>Calibri Light</vt:lpstr>
      <vt:lpstr>Office 2013 - 2022 Theme</vt:lpstr>
      <vt:lpstr>PowerPoint Presentation</vt:lpstr>
    </vt:vector>
  </TitlesOfParts>
  <Company>Genigraphics LLC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Genigraphics Research Poster Template 24x36</dc:title>
  <dc:creator>Jay Larson</dc:creator>
  <dc:description>Quality poster printing
www.genigraphics.com
1-800-790-4001</dc:description>
  <cp:lastModifiedBy>Robert Darrah</cp:lastModifiedBy>
  <cp:revision>108</cp:revision>
  <cp:lastPrinted>2025-04-12T01:22:35Z</cp:lastPrinted>
  <dcterms:created xsi:type="dcterms:W3CDTF">2013-02-10T21:14:48Z</dcterms:created>
  <dcterms:modified xsi:type="dcterms:W3CDTF">2025-04-15T06:24:49Z</dcterms:modified>
</cp:coreProperties>
</file>

<file path=docProps/thumbnail.jpeg>
</file>